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542" r:id="rId2"/>
    <p:sldId id="497" r:id="rId3"/>
    <p:sldId id="541" r:id="rId4"/>
    <p:sldId id="533" r:id="rId5"/>
    <p:sldId id="539" r:id="rId6"/>
    <p:sldId id="501" r:id="rId7"/>
    <p:sldId id="495" r:id="rId8"/>
    <p:sldId id="507" r:id="rId9"/>
    <p:sldId id="503" r:id="rId10"/>
    <p:sldId id="508" r:id="rId11"/>
    <p:sldId id="546" r:id="rId12"/>
    <p:sldId id="506" r:id="rId13"/>
    <p:sldId id="505" r:id="rId14"/>
    <p:sldId id="551" r:id="rId15"/>
    <p:sldId id="526" r:id="rId16"/>
    <p:sldId id="531" r:id="rId17"/>
    <p:sldId id="532" r:id="rId18"/>
    <p:sldId id="530" r:id="rId19"/>
    <p:sldId id="527" r:id="rId20"/>
    <p:sldId id="528" r:id="rId21"/>
    <p:sldId id="549" r:id="rId22"/>
    <p:sldId id="550" r:id="rId23"/>
    <p:sldId id="519" r:id="rId24"/>
    <p:sldId id="548" r:id="rId25"/>
    <p:sldId id="555" r:id="rId26"/>
    <p:sldId id="553" r:id="rId27"/>
    <p:sldId id="540" r:id="rId2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77D"/>
    <a:srgbClr val="125FD0"/>
    <a:srgbClr val="FF5BAD"/>
    <a:srgbClr val="85DFFF"/>
    <a:srgbClr val="5BD4FF"/>
    <a:srgbClr val="204B7E"/>
    <a:srgbClr val="3E6CA4"/>
    <a:srgbClr val="6AA1F2"/>
    <a:srgbClr val="FF9900"/>
    <a:srgbClr val="1B6BC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8" autoAdjust="0"/>
    <p:restoredTop sz="95130" autoAdjust="0"/>
  </p:normalViewPr>
  <p:slideViewPr>
    <p:cSldViewPr>
      <p:cViewPr>
        <p:scale>
          <a:sx n="90" d="100"/>
          <a:sy n="90" d="100"/>
        </p:scale>
        <p:origin x="-1956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474" cy="497756"/>
          </a:xfrm>
          <a:prstGeom prst="rect">
            <a:avLst/>
          </a:prstGeom>
        </p:spPr>
        <p:txBody>
          <a:bodyPr vert="horz" lIns="90324" tIns="45162" rIns="90324" bIns="4516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131" y="0"/>
            <a:ext cx="2929474" cy="497756"/>
          </a:xfrm>
          <a:prstGeom prst="rect">
            <a:avLst/>
          </a:prstGeom>
        </p:spPr>
        <p:txBody>
          <a:bodyPr vert="horz" lIns="90324" tIns="45162" rIns="90324" bIns="45162" rtlCol="0"/>
          <a:lstStyle>
            <a:lvl1pPr algn="r">
              <a:defRPr sz="1200"/>
            </a:lvl1pPr>
          </a:lstStyle>
          <a:p>
            <a:fld id="{4B991BBB-93C9-444B-ABD8-CCCDC4FFC222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4538"/>
            <a:ext cx="4970463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24" tIns="45162" rIns="90324" bIns="4516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2" y="4722379"/>
            <a:ext cx="5408619" cy="4475076"/>
          </a:xfrm>
          <a:prstGeom prst="rect">
            <a:avLst/>
          </a:prstGeom>
        </p:spPr>
        <p:txBody>
          <a:bodyPr vert="horz" lIns="90324" tIns="45162" rIns="90324" bIns="4516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182"/>
            <a:ext cx="2929474" cy="497756"/>
          </a:xfrm>
          <a:prstGeom prst="rect">
            <a:avLst/>
          </a:prstGeom>
        </p:spPr>
        <p:txBody>
          <a:bodyPr vert="horz" lIns="90324" tIns="45162" rIns="90324" bIns="4516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131" y="9443182"/>
            <a:ext cx="2929474" cy="497756"/>
          </a:xfrm>
          <a:prstGeom prst="rect">
            <a:avLst/>
          </a:prstGeom>
        </p:spPr>
        <p:txBody>
          <a:bodyPr vert="horz" lIns="90324" tIns="45162" rIns="90324" bIns="45162" rtlCol="0" anchor="b"/>
          <a:lstStyle>
            <a:lvl1pPr algn="r">
              <a:defRPr sz="1200"/>
            </a:lvl1pPr>
          </a:lstStyle>
          <a:p>
            <a:fld id="{9AF7F1C3-7400-4DC0-9C9D-5E8D906D3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7F1C3-7400-4DC0-9C9D-5E8D906D35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9E799-DFD3-4794-AE69-C18110823FDE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CA222-1166-49D8-8E88-24D4D2DC8C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.jpe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10.png"/><Relationship Id="rId5" Type="http://schemas.openxmlformats.org/officeDocument/2006/relationships/image" Target="../media/image22.jpeg"/><Relationship Id="rId10" Type="http://schemas.openxmlformats.org/officeDocument/2006/relationships/image" Target="../media/image1.jpeg"/><Relationship Id="rId4" Type="http://schemas.openxmlformats.org/officeDocument/2006/relationships/image" Target="../media/image3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10.png"/><Relationship Id="rId3" Type="http://schemas.openxmlformats.org/officeDocument/2006/relationships/image" Target="../media/image27.jpeg"/><Relationship Id="rId7" Type="http://schemas.openxmlformats.org/officeDocument/2006/relationships/image" Target="../media/image3.jpeg"/><Relationship Id="rId12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4.jpeg"/><Relationship Id="rId5" Type="http://schemas.openxmlformats.org/officeDocument/2006/relationships/image" Target="../media/image29.jpe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image" Target="../media/image47.jpeg"/><Relationship Id="rId3" Type="http://schemas.openxmlformats.org/officeDocument/2006/relationships/image" Target="../media/image3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" Type="http://schemas.openxmlformats.org/officeDocument/2006/relationships/image" Target="../media/image1.jpeg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10.pn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19" Type="http://schemas.openxmlformats.org/officeDocument/2006/relationships/image" Target="../media/image48.jpeg"/><Relationship Id="rId4" Type="http://schemas.openxmlformats.org/officeDocument/2006/relationships/image" Target="../media/image4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7" Type="http://schemas.openxmlformats.org/officeDocument/2006/relationships/image" Target="../media/image1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3.jpe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63.jpe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6.jpeg"/><Relationship Id="rId5" Type="http://schemas.openxmlformats.org/officeDocument/2006/relationships/image" Target="../media/image1.jpeg"/><Relationship Id="rId10" Type="http://schemas.openxmlformats.org/officeDocument/2006/relationships/image" Target="../media/image65.jpeg"/><Relationship Id="rId4" Type="http://schemas.openxmlformats.org/officeDocument/2006/relationships/image" Target="../media/image3.jpeg"/><Relationship Id="rId9" Type="http://schemas.openxmlformats.org/officeDocument/2006/relationships/image" Target="../media/image6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2.jpeg"/><Relationship Id="rId7" Type="http://schemas.openxmlformats.org/officeDocument/2006/relationships/image" Target="../media/image68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.jpeg"/><Relationship Id="rId10" Type="http://schemas.openxmlformats.org/officeDocument/2006/relationships/image" Target="../media/image71.jpeg"/><Relationship Id="rId4" Type="http://schemas.openxmlformats.org/officeDocument/2006/relationships/image" Target="../media/image3.jpeg"/><Relationship Id="rId9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2.jpeg"/><Relationship Id="rId7" Type="http://schemas.openxmlformats.org/officeDocument/2006/relationships/image" Target="../media/image72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.jpeg"/><Relationship Id="rId4" Type="http://schemas.openxmlformats.org/officeDocument/2006/relationships/image" Target="../media/image3.jpeg"/><Relationship Id="rId9" Type="http://schemas.openxmlformats.org/officeDocument/2006/relationships/image" Target="../media/image74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2.jpeg"/><Relationship Id="rId7" Type="http://schemas.openxmlformats.org/officeDocument/2006/relationships/image" Target="../media/image76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11" Type="http://schemas.openxmlformats.org/officeDocument/2006/relationships/image" Target="../media/image79.jpeg"/><Relationship Id="rId5" Type="http://schemas.openxmlformats.org/officeDocument/2006/relationships/image" Target="../media/image1.jpeg"/><Relationship Id="rId10" Type="http://schemas.openxmlformats.org/officeDocument/2006/relationships/image" Target="../media/image78.jpe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11" Type="http://schemas.openxmlformats.org/officeDocument/2006/relationships/image" Target="../media/image84.jpeg"/><Relationship Id="rId5" Type="http://schemas.openxmlformats.org/officeDocument/2006/relationships/image" Target="../media/image3.jpeg"/><Relationship Id="rId10" Type="http://schemas.openxmlformats.org/officeDocument/2006/relationships/image" Target="../media/image83.jpeg"/><Relationship Id="rId4" Type="http://schemas.openxmlformats.org/officeDocument/2006/relationships/image" Target="../media/image1.jpeg"/><Relationship Id="rId9" Type="http://schemas.openxmlformats.org/officeDocument/2006/relationships/image" Target="../media/image82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2.jpeg"/><Relationship Id="rId7" Type="http://schemas.openxmlformats.org/officeDocument/2006/relationships/image" Target="../media/image8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1.jpeg"/><Relationship Id="rId9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tiff"/><Relationship Id="rId3" Type="http://schemas.openxmlformats.org/officeDocument/2006/relationships/image" Target="../media/image1.jpeg"/><Relationship Id="rId7" Type="http://schemas.openxmlformats.org/officeDocument/2006/relationships/image" Target="../media/image90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10" Type="http://schemas.openxmlformats.org/officeDocument/2006/relationships/image" Target="../media/image93.tiff"/><Relationship Id="rId4" Type="http://schemas.openxmlformats.org/officeDocument/2006/relationships/image" Target="../media/image10.png"/><Relationship Id="rId9" Type="http://schemas.openxmlformats.org/officeDocument/2006/relationships/image" Target="../media/image9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8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gif"/><Relationship Id="rId18" Type="http://schemas.openxmlformats.org/officeDocument/2006/relationships/image" Target="../media/image111.gif"/><Relationship Id="rId3" Type="http://schemas.openxmlformats.org/officeDocument/2006/relationships/image" Target="../media/image3.jpeg"/><Relationship Id="rId21" Type="http://schemas.openxmlformats.org/officeDocument/2006/relationships/image" Target="../media/image114.gif"/><Relationship Id="rId7" Type="http://schemas.openxmlformats.org/officeDocument/2006/relationships/image" Target="../media/image100.gif"/><Relationship Id="rId12" Type="http://schemas.openxmlformats.org/officeDocument/2006/relationships/image" Target="../media/image105.jpeg"/><Relationship Id="rId17" Type="http://schemas.openxmlformats.org/officeDocument/2006/relationships/image" Target="../media/image110.jpeg"/><Relationship Id="rId2" Type="http://schemas.openxmlformats.org/officeDocument/2006/relationships/image" Target="../media/image1.jpeg"/><Relationship Id="rId16" Type="http://schemas.openxmlformats.org/officeDocument/2006/relationships/image" Target="../media/image109.jpe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11" Type="http://schemas.openxmlformats.org/officeDocument/2006/relationships/image" Target="../media/image104.gif"/><Relationship Id="rId5" Type="http://schemas.openxmlformats.org/officeDocument/2006/relationships/image" Target="../media/image10.png"/><Relationship Id="rId15" Type="http://schemas.openxmlformats.org/officeDocument/2006/relationships/image" Target="../media/image108.gif"/><Relationship Id="rId10" Type="http://schemas.openxmlformats.org/officeDocument/2006/relationships/image" Target="../media/image103.gif"/><Relationship Id="rId19" Type="http://schemas.openxmlformats.org/officeDocument/2006/relationships/image" Target="../media/image112.gif"/><Relationship Id="rId4" Type="http://schemas.openxmlformats.org/officeDocument/2006/relationships/image" Target="../media/image4.jpeg"/><Relationship Id="rId9" Type="http://schemas.openxmlformats.org/officeDocument/2006/relationships/image" Target="../media/image102.png"/><Relationship Id="rId14" Type="http://schemas.openxmlformats.org/officeDocument/2006/relationships/image" Target="../media/image10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jpe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flipH="1">
            <a:off x="5615608" y="0"/>
            <a:ext cx="352839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563888" y="0"/>
            <a:ext cx="2051720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69168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64704"/>
            <a:ext cx="169168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764704"/>
            <a:ext cx="169168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764704"/>
            <a:ext cx="169168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764704"/>
            <a:ext cx="169168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764704"/>
            <a:ext cx="169168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764704"/>
            <a:ext cx="169168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628800"/>
            <a:ext cx="4644008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 descr="https://lh3.googleusercontent.com/p/AF1QipPGHHFmlW_NTJMwH7ZopltekyC1rEKPFu8QgrN_=w600-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1628800"/>
            <a:ext cx="4499992" cy="522920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0" y="1556792"/>
            <a:ext cx="3563888" cy="5301208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3563888" y="1556792"/>
            <a:ext cx="3240360" cy="5301208"/>
          </a:xfrm>
          <a:prstGeom prst="rect">
            <a:avLst/>
          </a:prstGeom>
          <a:solidFill>
            <a:srgbClr val="85DFFF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 flipH="1">
            <a:off x="6804248" y="1556792"/>
            <a:ext cx="2339752" cy="530120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 descr="C:\Users\Библиотекарь\Desktop\100 лет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2" y="1844824"/>
            <a:ext cx="8362950" cy="4402460"/>
          </a:xfrm>
          <a:prstGeom prst="rect">
            <a:avLst/>
          </a:prstGeom>
          <a:noFill/>
        </p:spPr>
      </p:pic>
      <p:pic>
        <p:nvPicPr>
          <p:cNvPr id="36" name="Picture 2" descr="C:\Users\Библиотекарь\Desktop\Эмблема РГУ Косыгина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2780928"/>
            <a:ext cx="2880320" cy="2808312"/>
          </a:xfrm>
          <a:prstGeom prst="rect">
            <a:avLst/>
          </a:prstGeom>
          <a:noFill/>
        </p:spPr>
      </p:pic>
      <p:sp>
        <p:nvSpPr>
          <p:cNvPr id="37" name="Прямоугольник 36"/>
          <p:cNvSpPr/>
          <p:nvPr/>
        </p:nvSpPr>
        <p:spPr>
          <a:xfrm>
            <a:off x="6012160" y="3068960"/>
            <a:ext cx="2520280" cy="100811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bliqueBottomLef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0000"/>
                  </a:solidFill>
                </a:ln>
                <a:gradFill flip="none" rotWithShape="1">
                  <a:gsLst>
                    <a:gs pos="39000">
                      <a:srgbClr val="FFC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1920</a:t>
            </a:r>
            <a:endParaRPr lang="ru-RU" sz="4400" b="1" dirty="0">
              <a:ln w="11430">
                <a:solidFill>
                  <a:schemeClr val="accent6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 rot="21386807">
            <a:off x="6045257" y="5090173"/>
            <a:ext cx="2520280" cy="114621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bliqueBottomLef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0000"/>
                  </a:solidFill>
                </a:ln>
                <a:gradFill flip="none" rotWithShape="1">
                  <a:gsLst>
                    <a:gs pos="39000">
                      <a:srgbClr val="FFC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2020</a:t>
            </a:r>
            <a:endParaRPr lang="ru-RU" sz="4400" b="1" dirty="0">
              <a:ln w="11430">
                <a:solidFill>
                  <a:schemeClr val="accent6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0" y="6519446"/>
            <a:ext cx="914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Материал подготовила зам. директора библиотеки Афанасьева Е.А.</a:t>
            </a:r>
            <a:endParaRPr lang="ru-RU" sz="17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556792"/>
            <a:ext cx="9144000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08720"/>
            <a:ext cx="9144000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Прямоугольник 28"/>
          <p:cNvSpPr/>
          <p:nvPr/>
        </p:nvSpPr>
        <p:spPr>
          <a:xfrm>
            <a:off x="-252536" y="-99392"/>
            <a:ext cx="954055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ru-RU" sz="3600" b="1" dirty="0" smtClean="0">
                <a:ln>
                  <a:solidFill>
                    <a:srgbClr val="FF0000"/>
                  </a:solidFill>
                </a:ln>
                <a:gradFill flip="none" rotWithShape="1">
                  <a:gsLst>
                    <a:gs pos="39000">
                      <a:srgbClr val="FFC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РГУ им. А.Н. Косыгина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-180528" y="332656"/>
            <a:ext cx="954055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ru-RU" sz="3600" b="1" dirty="0" smtClean="0">
                <a:ln>
                  <a:solidFill>
                    <a:srgbClr val="FF0000"/>
                  </a:solidFill>
                </a:ln>
                <a:gradFill flip="none" rotWithShape="1">
                  <a:gsLst>
                    <a:gs pos="39000">
                      <a:srgbClr val="FFC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(Технологии. Дизайн. Искусство)</a:t>
            </a:r>
            <a:endParaRPr lang="ru-RU" sz="3600" dirty="0">
              <a:ln>
                <a:solidFill>
                  <a:srgbClr val="FF0000"/>
                </a:solidFill>
              </a:ln>
              <a:gradFill flip="none" rotWithShape="1">
                <a:gsLst>
                  <a:gs pos="39000">
                    <a:srgbClr val="FFC0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atin typeface="Arial Black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-180528" y="908720"/>
            <a:ext cx="954055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ru-RU" sz="4700" b="1" dirty="0" smtClean="0">
                <a:ln>
                  <a:solidFill>
                    <a:srgbClr val="125FD0"/>
                  </a:solidFill>
                </a:ln>
                <a:gradFill flip="none" rotWithShape="1">
                  <a:gsLst>
                    <a:gs pos="39000">
                      <a:srgbClr val="FF0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ИСТОРИЯ ДЛИНОЮ В ВЕК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933056"/>
            <a:ext cx="558011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 flipH="1">
            <a:off x="5615608" y="0"/>
            <a:ext cx="352839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563888" y="0"/>
            <a:ext cx="2051720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-1647056" y="1647056"/>
            <a:ext cx="6858000" cy="35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https://lh3.googleusercontent.com/p/AF1QipPGHHFmlW_NTJMwH7ZopltekyC1rEKPFu8QgrN_=w600-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980728"/>
            <a:ext cx="5400600" cy="2952328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7" name="Прямоугольник 16"/>
          <p:cNvSpPr/>
          <p:nvPr/>
        </p:nvSpPr>
        <p:spPr>
          <a:xfrm flipH="1">
            <a:off x="0" y="2924944"/>
            <a:ext cx="3635896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0" y="4869160"/>
            <a:ext cx="3635896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0" y="980728"/>
            <a:ext cx="3635896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1412776"/>
            <a:ext cx="35638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204B7E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В 2020 году РГУ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204B7E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им. А. Н. Косыгина,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204B7E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один из старейших университетов России и </a:t>
            </a:r>
            <a:r>
              <a:rPr lang="ru-RU" sz="2400" b="1" dirty="0" smtClean="0">
                <a:solidFill>
                  <a:srgbClr val="204B7E"/>
                </a:solidFill>
                <a:latin typeface="Arial Narrow" pitchFamily="34" charset="0"/>
              </a:rPr>
              <a:t>один из первых в стране вузов по подготовке специалистов для лёгкой и текстильной промышленности</a:t>
            </a:r>
            <a:r>
              <a:rPr lang="ru-RU" sz="2400" b="1" dirty="0" smtClean="0">
                <a:solidFill>
                  <a:srgbClr val="204B7E"/>
                </a:solidFill>
                <a:latin typeface="Arial Narrow" pitchFamily="34" charset="0"/>
                <a:cs typeface="Arial" pitchFamily="34" charset="0"/>
              </a:rPr>
              <a:t>, </a:t>
            </a:r>
            <a:r>
              <a:rPr lang="ru-RU" sz="2400" b="1" dirty="0" smtClean="0">
                <a:solidFill>
                  <a:srgbClr val="204B7E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отмечает 100-летие с момента основания. </a:t>
            </a:r>
          </a:p>
        </p:txBody>
      </p:sp>
      <p:pic>
        <p:nvPicPr>
          <p:cNvPr id="2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6516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1115616" y="0"/>
            <a:ext cx="817240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ru-RU" sz="4400" b="1" dirty="0" smtClean="0">
                <a:ln>
                  <a:solidFill>
                    <a:srgbClr val="FF0000"/>
                  </a:solidFill>
                </a:ln>
                <a:gradFill flip="none" rotWithShape="1">
                  <a:gsLst>
                    <a:gs pos="48000">
                      <a:srgbClr val="FFC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История университета</a:t>
            </a:r>
            <a:endParaRPr lang="ru-RU" sz="4400" dirty="0">
              <a:ln>
                <a:solidFill>
                  <a:srgbClr val="FF0000"/>
                </a:solidFill>
              </a:ln>
              <a:gradFill flip="none" rotWithShape="1">
                <a:gsLst>
                  <a:gs pos="48000">
                    <a:srgbClr val="FFC0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flipH="1">
            <a:off x="5615608" y="0"/>
            <a:ext cx="352839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563888" y="0"/>
            <a:ext cx="2051720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1647056" y="1647056"/>
            <a:ext cx="6858000" cy="35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 flipH="1">
            <a:off x="0" y="2924944"/>
            <a:ext cx="3635896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0" y="4869160"/>
            <a:ext cx="3635896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0" y="980728"/>
            <a:ext cx="3635896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980728"/>
            <a:ext cx="3707904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Начало технологическому институту легкой промышленности положило открытие  в 1916 г. кафедры технологии изделий из кожи при Московском химико-технологическом университете.  </a:t>
            </a:r>
          </a:p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В 1930 г. путем  ее объединения с </a:t>
            </a:r>
            <a:r>
              <a:rPr lang="ru-RU" sz="1650" b="1" dirty="0" err="1" smtClean="0">
                <a:solidFill>
                  <a:srgbClr val="204B7E"/>
                </a:solidFill>
                <a:latin typeface="Arial Narrow" pitchFamily="34" charset="0"/>
              </a:rPr>
              <a:t>кожевенного-обувным</a:t>
            </a:r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 отделением технологического факультета из МИНХ им. Плеханова был образован Политехнический институт кожевенной промышленности с целью подготовки кадров высшей квалификации для кожевенной и обувной отраслей лёгкой индустрии. </a:t>
            </a:r>
          </a:p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В 1939 г. институт был преобразован в Московский технологический институт лёгкой промышленности и просуществовал под этим названием </a:t>
            </a:r>
          </a:p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до 1992 г.  </a:t>
            </a:r>
          </a:p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В последующие годы имел названия: </a:t>
            </a:r>
          </a:p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с 1992 – 1999 гг. – МГАЛП;</a:t>
            </a:r>
          </a:p>
          <a:p>
            <a:pPr algn="ctr"/>
            <a:r>
              <a:rPr lang="ru-RU" sz="1650" b="1" dirty="0" smtClean="0">
                <a:solidFill>
                  <a:srgbClr val="204B7E"/>
                </a:solidFill>
                <a:latin typeface="Arial Narrow" pitchFamily="34" charset="0"/>
              </a:rPr>
              <a:t>с 2002 – 2016 гг. – МГУДТ. </a:t>
            </a:r>
            <a:endParaRPr lang="ru-RU" sz="165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737176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://educationadvisor.ru/upload/iblock/5a1/5a171718cd05e2917f9fe490969f3c7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1052736"/>
            <a:ext cx="5328592" cy="580526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0" y="0"/>
            <a:ext cx="233975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339750" y="0"/>
            <a:ext cx="3168354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5508104" y="980728"/>
            <a:ext cx="3635896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08104" cy="980728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86409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897052" y="1611052"/>
            <a:ext cx="6858000" cy="36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 flipH="1">
            <a:off x="5508104" y="980728"/>
            <a:ext cx="3635896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5508104" y="4869160"/>
            <a:ext cx="3635896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5508104" y="2924944"/>
            <a:ext cx="3635896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5580112" y="1052736"/>
            <a:ext cx="356388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04B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Образованный в начале 1920 г., во времена разрухи, голода и Гражданской войны как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04B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1-й Московский Текстильный Техникум , почти сразу  же был переименован в Московский Текстильный Институт.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204B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С  1981 г. носит имя видного государственного и общественного деятеля —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А. Н. Косыгина.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В последующие  годы институт имел названия:</a:t>
            </a:r>
          </a:p>
          <a:p>
            <a:pPr algn="ctr"/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МГТА им. А. Н. Косыгина </a:t>
            </a:r>
          </a:p>
          <a:p>
            <a:pPr algn="ctr"/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(1991 – 1999 гг. ); </a:t>
            </a:r>
          </a:p>
          <a:p>
            <a:pPr algn="ctr"/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МГТУ им. А. Н. Косыгина </a:t>
            </a:r>
          </a:p>
          <a:p>
            <a:pPr algn="ctr"/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(1999 – 2012 гг.).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204B7E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/>
          <a:stretch>
            <a:fillRect/>
          </a:stretch>
        </p:blipFill>
        <p:spPr bwMode="auto">
          <a:xfrm>
            <a:off x="0" y="1052736"/>
            <a:ext cx="550810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 flipH="1">
            <a:off x="5004048" y="980728"/>
            <a:ext cx="504056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537376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 flipH="1">
            <a:off x="4860032" y="980728"/>
            <a:ext cx="144016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H="1">
            <a:off x="0" y="0"/>
            <a:ext cx="3312368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3275856" y="0"/>
            <a:ext cx="2304256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08104" cy="980728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897052" y="1611052"/>
            <a:ext cx="6858000" cy="36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84584" y="1165312"/>
            <a:ext cx="5877272" cy="550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6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 flipH="1">
            <a:off x="0" y="980728"/>
            <a:ext cx="3635896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\\psf\Home\Desktop\Рисунок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980728"/>
            <a:ext cx="5715000" cy="5877272"/>
          </a:xfrm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>
          <a:xfrm>
            <a:off x="4716016" y="1052736"/>
            <a:ext cx="324036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067944" y="980728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3E6CA4"/>
                </a:solidFill>
                <a:latin typeface="Bookman Old Style" pitchFamily="18" charset="0"/>
              </a:rPr>
              <a:t>Московский государственный университет дизайна и технологии</a:t>
            </a:r>
            <a:endParaRPr lang="ru-RU" b="1" dirty="0">
              <a:solidFill>
                <a:srgbClr val="3E6CA4"/>
              </a:solidFill>
              <a:latin typeface="Bookman Old Style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851920" y="1556792"/>
            <a:ext cx="4968552" cy="5301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Кольцо 30"/>
          <p:cNvSpPr/>
          <p:nvPr/>
        </p:nvSpPr>
        <p:spPr>
          <a:xfrm>
            <a:off x="4572000" y="1916832"/>
            <a:ext cx="3528392" cy="4392488"/>
          </a:xfrm>
          <a:prstGeom prst="don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Правильный пятиугольник 32"/>
          <p:cNvSpPr/>
          <p:nvPr/>
        </p:nvSpPr>
        <p:spPr>
          <a:xfrm>
            <a:off x="4932040" y="1556792"/>
            <a:ext cx="2808312" cy="2304256"/>
          </a:xfrm>
          <a:prstGeom prst="pentagon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авильный пятиугольник 33"/>
          <p:cNvSpPr/>
          <p:nvPr/>
        </p:nvSpPr>
        <p:spPr>
          <a:xfrm rot="10800000">
            <a:off x="4932040" y="4221088"/>
            <a:ext cx="2806716" cy="2376264"/>
          </a:xfrm>
          <a:prstGeom prst="pentagon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4067944" y="378904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3E6CA4"/>
                </a:solidFill>
                <a:latin typeface="Arial Narrow" pitchFamily="34" charset="0"/>
              </a:rPr>
              <a:t>Московский государственный университет </a:t>
            </a:r>
          </a:p>
          <a:p>
            <a:pPr algn="ctr"/>
            <a:r>
              <a:rPr lang="ru-RU" sz="1200" b="1" dirty="0" smtClean="0">
                <a:solidFill>
                  <a:srgbClr val="3E6CA4"/>
                </a:solidFill>
                <a:latin typeface="Arial Narrow" pitchFamily="34" charset="0"/>
              </a:rPr>
              <a:t>дизайна и технологии</a:t>
            </a:r>
            <a:endParaRPr lang="ru-RU" sz="1200" b="1" dirty="0">
              <a:solidFill>
                <a:srgbClr val="3E6CA4"/>
              </a:solidFill>
              <a:latin typeface="Arial Narrow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3928" y="633478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3E6CA4"/>
                </a:solidFill>
                <a:latin typeface="Arial Narrow" pitchFamily="34" charset="0"/>
              </a:rPr>
              <a:t>Московский государственный текстильный университет </a:t>
            </a:r>
          </a:p>
          <a:p>
            <a:pPr algn="ctr"/>
            <a:r>
              <a:rPr lang="ru-RU" sz="1200" b="1" dirty="0" smtClean="0">
                <a:solidFill>
                  <a:srgbClr val="3E6CA4"/>
                </a:solidFill>
                <a:latin typeface="Arial Narrow" pitchFamily="34" charset="0"/>
              </a:rPr>
              <a:t>им. А.Н. Косыгина</a:t>
            </a:r>
            <a:endParaRPr lang="ru-RU" sz="1200" b="1" dirty="0">
              <a:solidFill>
                <a:srgbClr val="3E6CA4"/>
              </a:solidFill>
              <a:latin typeface="Arial Narrow" pitchFamily="34" charset="0"/>
            </a:endParaRP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6516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Прямоугольник 29"/>
          <p:cNvSpPr/>
          <p:nvPr/>
        </p:nvSpPr>
        <p:spPr>
          <a:xfrm flipH="1">
            <a:off x="0" y="2924944"/>
            <a:ext cx="3563888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 flipH="1">
            <a:off x="0" y="4869160"/>
            <a:ext cx="3563888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0" y="1628800"/>
            <a:ext cx="356388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За годы своего существования университет претерпел структурные преобразования.</a:t>
            </a:r>
          </a:p>
          <a:p>
            <a:pPr algn="ctr"/>
            <a:r>
              <a:rPr lang="ru-RU" sz="2000" b="1" dirty="0" smtClean="0">
                <a:solidFill>
                  <a:srgbClr val="204B7E"/>
                </a:solidFill>
                <a:latin typeface="Arial Narrow" pitchFamily="34" charset="0"/>
              </a:rPr>
              <a:t>В 2012 г. Московский государственный текстильный университет им. А. Н. Косыгина был реорганизован в форме присоединения к  Московскому государственному университету дизайна и технологии в качестве структурного подразделения. 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H="1">
            <a:off x="0" y="0"/>
            <a:ext cx="3312368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3275856" y="0"/>
            <a:ext cx="2304256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08104" cy="980728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897052" y="1611052"/>
            <a:ext cx="6858000" cy="36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84584" y="1165312"/>
            <a:ext cx="5877272" cy="550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C:\Users\Админ\Desktop\Афанасьева Е.А\Сайт библиотеки\ФОТО\РГУ Косыгина.Объединенные 4 вуза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908720"/>
            <a:ext cx="558011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4932040" y="980728"/>
            <a:ext cx="3024336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067944" y="980728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3E6CA4"/>
                </a:solidFill>
                <a:latin typeface="Bookman Old Style" pitchFamily="18" charset="0"/>
              </a:rPr>
              <a:t>ФГБОУ ВО</a:t>
            </a:r>
          </a:p>
          <a:p>
            <a:pPr algn="ctr"/>
            <a:r>
              <a:rPr lang="ru-RU" b="1" dirty="0" smtClean="0">
                <a:solidFill>
                  <a:srgbClr val="3E6CA4"/>
                </a:solidFill>
                <a:latin typeface="Bookman Old Style" pitchFamily="18" charset="0"/>
              </a:rPr>
              <a:t>«РГУ им. А.Н. Косыгина</a:t>
            </a:r>
          </a:p>
          <a:p>
            <a:pPr algn="ctr"/>
            <a:r>
              <a:rPr lang="ru-RU" b="1" dirty="0" smtClean="0">
                <a:solidFill>
                  <a:srgbClr val="3E6CA4"/>
                </a:solidFill>
                <a:latin typeface="Bookman Old Style" pitchFamily="18" charset="0"/>
              </a:rPr>
              <a:t>(Технологии. Дизайн. Искусство)»</a:t>
            </a:r>
            <a:endParaRPr lang="ru-RU" b="1" dirty="0">
              <a:solidFill>
                <a:srgbClr val="3E6CA4"/>
              </a:solidFill>
              <a:latin typeface="Bookman Old Style" pitchFamily="18" charset="0"/>
            </a:endParaRPr>
          </a:p>
        </p:txBody>
      </p:sp>
      <p:pic>
        <p:nvPicPr>
          <p:cNvPr id="23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6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 flipH="1">
            <a:off x="0" y="4869160"/>
            <a:ext cx="3635896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H="1">
            <a:off x="0" y="980728"/>
            <a:ext cx="3635896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0" y="2924944"/>
            <a:ext cx="3635896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0" y="1153853"/>
            <a:ext cx="35638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В 2015 г. в качестве структурного подразделения к МГУДТ так же присоединились Институт славянской культуры и 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Академия им. </a:t>
            </a:r>
            <a:r>
              <a:rPr lang="ru-RU" sz="1900" b="1" dirty="0" err="1" smtClean="0">
                <a:solidFill>
                  <a:srgbClr val="204B7E"/>
                </a:solidFill>
                <a:latin typeface="Arial Narrow" pitchFamily="34" charset="0"/>
              </a:rPr>
              <a:t>Маймонида</a:t>
            </a:r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.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В 2016 г. университет  переименован в ФГБОУ ВО «Российский государственный университет им. А.Н. Косыгина» (Технологии. Дизайн. Искусство). 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Таким образом, сегодня РГУ имени Косыгина собрал под своей крышей сразу несколько крупнейших институтов из разных сфер и готовит востребованных специалистов в области технологий, дизайна и искусства. </a:t>
            </a:r>
          </a:p>
          <a:p>
            <a:pPr algn="ctr"/>
            <a:endParaRPr lang="ru-RU" b="1" dirty="0" smtClean="0">
              <a:solidFill>
                <a:srgbClr val="204B7E"/>
              </a:solidFill>
              <a:latin typeface="Arial Narrow" pitchFamily="34" charset="0"/>
            </a:endParaRPr>
          </a:p>
          <a:p>
            <a:pPr algn="ctr"/>
            <a:endParaRPr lang="ru-RU" b="1" dirty="0" smtClean="0">
              <a:solidFill>
                <a:srgbClr val="204B7E"/>
              </a:solidFill>
              <a:latin typeface="Arial Narrow" pitchFamily="34" charset="0"/>
            </a:endParaRPr>
          </a:p>
          <a:p>
            <a:pPr algn="ctr"/>
            <a:endParaRPr lang="ru-RU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737176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Прямоугольник 32"/>
          <p:cNvSpPr/>
          <p:nvPr/>
        </p:nvSpPr>
        <p:spPr>
          <a:xfrm>
            <a:off x="3707904" y="6741368"/>
            <a:ext cx="5436096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0" y="0"/>
            <a:ext cx="233975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339750" y="0"/>
            <a:ext cx="3168354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5508104" y="980728"/>
            <a:ext cx="3635896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08104" cy="980728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86409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184584" y="1165312"/>
            <a:ext cx="5877272" cy="550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052736"/>
            <a:ext cx="4464496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6" name="Прямоугольник 25"/>
          <p:cNvSpPr/>
          <p:nvPr/>
        </p:nvSpPr>
        <p:spPr>
          <a:xfrm flipH="1">
            <a:off x="0" y="980728"/>
            <a:ext cx="4967536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609020" y="1323020"/>
            <a:ext cx="6858000" cy="421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 flipH="1">
            <a:off x="5004048" y="980728"/>
            <a:ext cx="4139952" cy="2088232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5004048" y="2996952"/>
            <a:ext cx="4139952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5004048" y="4869160"/>
            <a:ext cx="4139952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4932040" y="1052736"/>
            <a:ext cx="4211960" cy="611705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С 2016 г. объединенный университет с гордостью носит имя А. Н. Косыгина -  советского государственного и партийного деятеля, видного международного политика, дипломата, дважды Героя Социалистического Труда; человека уникальной судьбы, прошедшего путь от красноармейца, успешного кооператора — золотодобытчика Сибири, директора ткацкой фабрики в Петербурге, автора проекта «Дорога жизни» до Председателя Совмина СССР,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40 лет находившегося в высших правительственных структурах.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Занимая в разные годы высшие руководящие посты СССР, А. Н. Косыгин 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осознавал возложенную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на него ответственность и воспринимал свою роль, в первую очередь, как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служение государству и советскому народу,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переживая вместе со страной все победы и трудности.</a:t>
            </a:r>
          </a:p>
          <a:p>
            <a:endParaRPr lang="ru-RU" sz="1750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3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3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052736"/>
            <a:ext cx="4464496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0333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flipH="1">
            <a:off x="5615608" y="0"/>
            <a:ext cx="352839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563888" y="0"/>
            <a:ext cx="2051720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1647056" y="1647056"/>
            <a:ext cx="6858000" cy="35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9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1026" name="AutoShape 2" descr="https://s2.stc.all.kpcdn.net/putevoditel/projectid_534672/images/tild6139-3237-4565-a330-333032303563__kosygina_kvadrat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2.stc.all.kpcdn.net/putevoditel/projectid_534672/images/tild6139-3237-4565-a330-333032303563__kosygina_kvadrat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s2.stc.all.kpcdn.net/putevoditel/projectid_534672/images/tild6239-3261-4462-a436-316137353130__6.jpg"/>
          <p:cNvPicPr>
            <a:picLocks noChangeAspect="1" noChangeArrowheads="1"/>
          </p:cNvPicPr>
          <p:nvPr/>
        </p:nvPicPr>
        <p:blipFill>
          <a:blip r:embed="rId6" cstate="print">
            <a:lum contrast="40000"/>
          </a:blip>
          <a:srcRect/>
          <a:stretch>
            <a:fillRect/>
          </a:stretch>
        </p:blipFill>
        <p:spPr bwMode="auto">
          <a:xfrm>
            <a:off x="3347864" y="1124744"/>
            <a:ext cx="5940152" cy="56166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Прямоугольник 16"/>
          <p:cNvSpPr/>
          <p:nvPr/>
        </p:nvSpPr>
        <p:spPr>
          <a:xfrm flipH="1">
            <a:off x="3563888" y="980728"/>
            <a:ext cx="5580112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 w="19050">
            <a:solidFill>
              <a:srgbClr val="204B7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0" y="980728"/>
            <a:ext cx="3563888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0" y="2924944"/>
            <a:ext cx="3563888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0" y="4869160"/>
            <a:ext cx="3563888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0" y="1052736"/>
            <a:ext cx="3707904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Высокое качество образования и актуальность научных исследований всегда оставалось для нашего вуза главным приоритетом на протяжении всего пути становления и развития.</a:t>
            </a:r>
            <a:endParaRPr lang="ru-RU" sz="1900" b="1" dirty="0" smtClean="0">
              <a:solidFill>
                <a:srgbClr val="204B7E"/>
              </a:solidFill>
              <a:latin typeface="Arial Narrow" pitchFamily="34" charset="0"/>
              <a:cs typeface="Arial" pitchFamily="34" charset="0"/>
            </a:endParaRP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За целое столетие университет воспитал не одно поколение выдающихся работников текстильной и легкой промышленности. 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Многие выпускники 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стали государственными деятелями, лауреатами  премий Правительства РФ,   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руководителями крупных промышленных объединений и предприятий, научно-исследовательских институтов. </a:t>
            </a:r>
            <a:endParaRPr lang="ru-RU" sz="19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6516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2276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0" y="0"/>
            <a:ext cx="3059832" cy="6597352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3059832" y="0"/>
            <a:ext cx="3024336" cy="685800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084168" y="0"/>
            <a:ext cx="3059832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C:\Users\Библиотекарь\Desktop\Афанасьева Е.А\Сайт библиотеки\ФОТО\фотопленка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24945"/>
            <a:ext cx="8784976" cy="367240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0" y="2276872"/>
            <a:ext cx="305983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597352"/>
            <a:ext cx="3059832" cy="2606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05064"/>
            <a:ext cx="27336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8" descr="https://kosygin-rgu.ru/vuz/history/images/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62245">
            <a:off x="320341" y="3454195"/>
            <a:ext cx="1206455" cy="163920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2" descr="https://kosygin-rgu.ru/filemanag/Uploads/institutes/tilp/istor/image006.jp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 rot="294160">
            <a:off x="1469246" y="3403409"/>
            <a:ext cx="1154066" cy="158453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8" name="Picture 12" descr="https://kosygin-rgu.ru/vuz/history/images/11_1.jp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rcRect/>
          <a:stretch>
            <a:fillRect/>
          </a:stretch>
        </p:blipFill>
        <p:spPr bwMode="auto">
          <a:xfrm rot="1105633">
            <a:off x="2450164" y="3466442"/>
            <a:ext cx="1447312" cy="184456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9" name="Picture 2" descr="https://kosygin-rgu.ru/filemanag/Uploads/news/06-03-2019/%D0%9D%D0%B8%D0%BA%D0%BE%D0%BB%D0%B0%D0%B5%D0%B2_1-1.png"/>
          <p:cNvPicPr>
            <a:picLocks noChangeAspect="1" noChangeArrowheads="1"/>
          </p:cNvPicPr>
          <p:nvPr/>
        </p:nvPicPr>
        <p:blipFill>
          <a:blip r:embed="rId8" cstate="print">
            <a:grayscl/>
          </a:blip>
          <a:srcRect/>
          <a:stretch>
            <a:fillRect/>
          </a:stretch>
        </p:blipFill>
        <p:spPr bwMode="auto">
          <a:xfrm rot="554582">
            <a:off x="3488371" y="3832070"/>
            <a:ext cx="1584176" cy="187759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" name="Picture 10" descr="https://kosygin-rgu.ru/vuz/history/images/6_1.jpg"/>
          <p:cNvPicPr>
            <a:picLocks noChangeAspect="1" noChangeArrowheads="1"/>
          </p:cNvPicPr>
          <p:nvPr/>
        </p:nvPicPr>
        <p:blipFill>
          <a:blip r:embed="rId9" cstate="print">
            <a:grayscl/>
          </a:blip>
          <a:srcRect/>
          <a:stretch>
            <a:fillRect/>
          </a:stretch>
        </p:blipFill>
        <p:spPr bwMode="auto">
          <a:xfrm rot="348423">
            <a:off x="4672597" y="3928101"/>
            <a:ext cx="1429978" cy="206103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0" y="764704"/>
            <a:ext cx="3059832" cy="1944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3059832" y="764704"/>
            <a:ext cx="3024336" cy="216024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H="1">
            <a:off x="6084168" y="764704"/>
            <a:ext cx="3059832" cy="2132856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0" y="764704"/>
            <a:ext cx="9144000" cy="213904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С 2005 г. по настоящее время в должности ректора нашего университета работает Валерий Савельевич Белгородский, который сохранил традиции, заложенные его предшественниками. 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Под руководством В.С. Белгородского и при его непосредственном участии вуз динамично развивается, расширяются международные связи, выполняются комплексные научные исследования , совершенствуются учебные планы и программы, открыты новые специальности в подготовке специалистов.</a:t>
            </a:r>
            <a:endParaRPr lang="ru-RU" sz="19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33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3888" y="0"/>
            <a:ext cx="5580112" cy="692696"/>
          </a:xfrm>
          <a:prstGeom prst="rect">
            <a:avLst/>
          </a:prstGeom>
          <a:noFill/>
        </p:spPr>
      </p:pic>
      <p:pic>
        <p:nvPicPr>
          <p:cNvPr id="35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6876256" cy="692696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92696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7" y="6597352"/>
            <a:ext cx="8964361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852936"/>
            <a:ext cx="8964361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0"/>
            <a:ext cx="6012160" cy="98072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12" descr="http://www.ipk-design.com/custom/uploads/photoalbums/5566/full/55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492896"/>
            <a:ext cx="3131840" cy="1224136"/>
          </a:xfrm>
          <a:prstGeom prst="rect">
            <a:avLst/>
          </a:prstGeom>
          <a:noFill/>
        </p:spPr>
      </p:pic>
      <p:pic>
        <p:nvPicPr>
          <p:cNvPr id="7" name="Picture 14" descr="http://www.ipk-design.com/custom/uploads/photoalbums/5566/full/56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861048"/>
            <a:ext cx="3131840" cy="1296144"/>
          </a:xfrm>
          <a:prstGeom prst="rect">
            <a:avLst/>
          </a:prstGeom>
          <a:noFill/>
        </p:spPr>
      </p:pic>
      <p:pic>
        <p:nvPicPr>
          <p:cNvPr id="8" name="Picture 16" descr="http://www.ipk-design.com/custom/uploads/photoalbums/6046/full/60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5301208"/>
            <a:ext cx="3131840" cy="1296144"/>
          </a:xfrm>
          <a:prstGeom prst="rect">
            <a:avLst/>
          </a:prstGeom>
          <a:noFill/>
        </p:spPr>
      </p:pic>
      <p:pic>
        <p:nvPicPr>
          <p:cNvPr id="9" name="Picture 4" descr="http://www.ipk-design.com/custom/uploads/photoalbums/1885/middle/188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1196752"/>
            <a:ext cx="3600400" cy="876300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1863080" y="1863080"/>
            <a:ext cx="6858000" cy="313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0" descr="http://www.ipk-design.com/custom/uploads/photoalbums/5566/full/558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1124744"/>
            <a:ext cx="3131840" cy="1224136"/>
          </a:xfrm>
          <a:prstGeom prst="rect">
            <a:avLst/>
          </a:prstGeom>
          <a:noFill/>
        </p:spPr>
      </p:pic>
      <p:pic>
        <p:nvPicPr>
          <p:cNvPr id="13" name="Picture 2" descr="http://www.ipk-design.com/custom/uploads/photoalbums/4083/small/408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9912" y="2276872"/>
            <a:ext cx="1428750" cy="1447801"/>
          </a:xfrm>
          <a:prstGeom prst="rect">
            <a:avLst/>
          </a:prstGeom>
          <a:noFill/>
        </p:spPr>
      </p:pic>
      <p:pic>
        <p:nvPicPr>
          <p:cNvPr id="14" name="Picture 8" descr="http://www.ipk-design.com/custom/uploads/photoalbums/4083/full/41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912" y="3861048"/>
            <a:ext cx="1428750" cy="1447801"/>
          </a:xfrm>
          <a:prstGeom prst="rect">
            <a:avLst/>
          </a:prstGeom>
          <a:noFill/>
        </p:spPr>
      </p:pic>
      <p:pic>
        <p:nvPicPr>
          <p:cNvPr id="15" name="Picture 6" descr="http://www.ipk-design.com/custom/uploads/photoalbums/1380/full/616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91880" y="5661248"/>
            <a:ext cx="1905000" cy="771525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 flipH="1">
            <a:off x="5796136" y="1124744"/>
            <a:ext cx="2880320" cy="720080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5796136" y="2420888"/>
            <a:ext cx="2880320" cy="576064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5796136" y="3861048"/>
            <a:ext cx="2880320" cy="504056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5796136" y="5301208"/>
            <a:ext cx="2880320" cy="792088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 flipH="1">
            <a:off x="0" y="980728"/>
            <a:ext cx="313184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0" y="2924944"/>
            <a:ext cx="313184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0" y="4869160"/>
            <a:ext cx="313184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1090627"/>
            <a:ext cx="320384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В университете собраны те направления, которые влияют на жизнь человека, – культура, искусство, технологии, дизайн, легкая промышленность. </a:t>
            </a:r>
          </a:p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Созданы и успешно работают  известные в России и в мире научные школы, возглавляемые видными учеными, по текстильной, обувной, швейной  и химической технологиям, текстильному машиностроению и энергетике, экономике, дизайну и прикладному искусству.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331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0"/>
            <a:ext cx="6012160" cy="98072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1863080" y="1863080"/>
            <a:ext cx="6858000" cy="313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 flipH="1">
            <a:off x="5796136" y="1124744"/>
            <a:ext cx="2880320" cy="720080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5796136" y="2420888"/>
            <a:ext cx="2880320" cy="576064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5796136" y="3861048"/>
            <a:ext cx="2880320" cy="504056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5796136" y="5301208"/>
            <a:ext cx="2880320" cy="792088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 flipH="1">
            <a:off x="0" y="980728"/>
            <a:ext cx="313184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0" y="2924944"/>
            <a:ext cx="313184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0" y="4869160"/>
            <a:ext cx="313184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1849181"/>
            <a:ext cx="3203848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За 100-летнюю историю преподавателями университета изданы разнообразные учебные и методические пособия, монографии, учебники; опубликованы их научные статьи в сборниках различных научных конференциях и форумах. 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331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74" name="AutoShape 18" descr="https://my-bookshop.ru/image/10147457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82" name="AutoShape 26" descr="https://infra-m.ru/upload/iblock/25b/1071328.resiz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84" name="AutoShape 28" descr="https://infra-m.ru/upload/iblock/25b/1071328.resiz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86" name="AutoShape 30" descr="https://infra-m.ru/upload/iblock/25b/1071328.resiz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" name="Picture 4" descr="https://image.isu.pub/150407002300-119ac4659c94e980c2a110a64d294d31/jpg/page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858560">
            <a:off x="3351570" y="1212534"/>
            <a:ext cx="1440160" cy="1872208"/>
          </a:xfrm>
          <a:prstGeom prst="rect">
            <a:avLst/>
          </a:prstGeom>
          <a:noFill/>
        </p:spPr>
      </p:pic>
      <p:pic>
        <p:nvPicPr>
          <p:cNvPr id="43" name="Picture 2" descr="https://kosygin-rgu.ru/filemanag/Uploads/news2015/020415/%D0%BE%D0%B1%D0%BB%D0%BE%D0%B6%D0%BA%D0%B0%20%D0%A7%D0%B0%D1%81%D1%82%D1%8C%201-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44470">
            <a:off x="7471288" y="1177139"/>
            <a:ext cx="1332259" cy="1872208"/>
          </a:xfrm>
          <a:prstGeom prst="rect">
            <a:avLst/>
          </a:prstGeom>
          <a:noFill/>
        </p:spPr>
      </p:pic>
      <p:pic>
        <p:nvPicPr>
          <p:cNvPr id="48" name="Picture 22" descr="https://kitchen.minemegashop.ru/img/101465842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3068960"/>
            <a:ext cx="1296144" cy="18002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49" name="Picture 34" descr="https://my-book-shop.ru/image/product/3/244486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2996952"/>
            <a:ext cx="1296144" cy="1872208"/>
          </a:xfrm>
          <a:prstGeom prst="rect">
            <a:avLst/>
          </a:prstGeom>
          <a:noFill/>
        </p:spPr>
      </p:pic>
      <p:pic>
        <p:nvPicPr>
          <p:cNvPr id="50" name="Picture 8" descr="http://www.knigisosklada.ru/images/books/3152/big/315296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96336" y="3068960"/>
            <a:ext cx="1296144" cy="1800200"/>
          </a:xfrm>
          <a:prstGeom prst="rect">
            <a:avLst/>
          </a:prstGeom>
          <a:noFill/>
        </p:spPr>
      </p:pic>
      <p:pic>
        <p:nvPicPr>
          <p:cNvPr id="53" name="Picture 36" descr="http://krasnti.ru/public/uploads/images/catalog/b11102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3068960"/>
            <a:ext cx="1296144" cy="1800200"/>
          </a:xfrm>
          <a:prstGeom prst="rect">
            <a:avLst/>
          </a:prstGeom>
          <a:noFill/>
        </p:spPr>
      </p:pic>
      <p:pic>
        <p:nvPicPr>
          <p:cNvPr id="55" name="Picture 12" descr="https://img-gorod.ru/25/411/2541155_detail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2152371">
            <a:off x="7443336" y="4358111"/>
            <a:ext cx="1296144" cy="1800200"/>
          </a:xfrm>
          <a:prstGeom prst="rect">
            <a:avLst/>
          </a:prstGeom>
          <a:noFill/>
          <a:ln>
            <a:solidFill>
              <a:srgbClr val="21377D"/>
            </a:solidFill>
          </a:ln>
        </p:spPr>
      </p:pic>
      <p:pic>
        <p:nvPicPr>
          <p:cNvPr id="58" name="Picture 32" descr="https://img-gorod.ru/27/548/2754870_detai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19670718">
            <a:off x="6325182" y="4769253"/>
            <a:ext cx="1225793" cy="1800200"/>
          </a:xfrm>
          <a:prstGeom prst="rect">
            <a:avLst/>
          </a:prstGeom>
          <a:noFill/>
        </p:spPr>
      </p:pic>
      <p:pic>
        <p:nvPicPr>
          <p:cNvPr id="62" name="Picture 2" descr="https://znanium.com/cover/0967/96750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84168" y="1124744"/>
            <a:ext cx="1368152" cy="1872208"/>
          </a:xfrm>
          <a:prstGeom prst="rect">
            <a:avLst/>
          </a:prstGeom>
          <a:noFill/>
        </p:spPr>
      </p:pic>
      <p:pic>
        <p:nvPicPr>
          <p:cNvPr id="63" name="Picture 16" descr="https://elibrary.ru/itemfiles/0/3/6/6/0/1/4/8/3/b8bf9ae2-5713-40fd-8ebe-c3c85d967c33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44008" y="1124744"/>
            <a:ext cx="1352228" cy="1872207"/>
          </a:xfrm>
          <a:prstGeom prst="rect">
            <a:avLst/>
          </a:prstGeom>
          <a:noFill/>
        </p:spPr>
      </p:pic>
      <p:pic>
        <p:nvPicPr>
          <p:cNvPr id="46082" name="Picture 2" descr="https://znanium.com/cover/1046/1046965lt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788024" y="3068960"/>
            <a:ext cx="1368152" cy="1800200"/>
          </a:xfrm>
          <a:prstGeom prst="rect">
            <a:avLst/>
          </a:prstGeom>
          <a:noFill/>
        </p:spPr>
      </p:pic>
      <p:pic>
        <p:nvPicPr>
          <p:cNvPr id="46086" name="Picture 6" descr="http://biblio.kosygin-rgu.ru/jirbis2/components/com_irbis/images/covers/18/4548/1845488888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rot="19576180">
            <a:off x="6333815" y="4764185"/>
            <a:ext cx="1199397" cy="1781484"/>
          </a:xfrm>
          <a:prstGeom prst="rect">
            <a:avLst/>
          </a:prstGeom>
          <a:noFill/>
        </p:spPr>
      </p:pic>
      <p:pic>
        <p:nvPicPr>
          <p:cNvPr id="67" name="Picture 20" descr="https://my-bookshop.ru/image/1014745725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1839833">
            <a:off x="4724411" y="4713780"/>
            <a:ext cx="1296144" cy="18002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68" name="Picture 14" descr="https://infra-m.ru/upload/iblock/60e/950283.resize1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19827363">
            <a:off x="3437153" y="4274917"/>
            <a:ext cx="1296144" cy="1872208"/>
          </a:xfrm>
          <a:prstGeom prst="rect">
            <a:avLst/>
          </a:prstGeom>
          <a:noFill/>
          <a:ln>
            <a:solidFill>
              <a:srgbClr val="21377D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https://kosygin-rgu.ru/vuz/history/images/15_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0000" contrast="30000"/>
          </a:blip>
          <a:srcRect/>
          <a:stretch>
            <a:fillRect/>
          </a:stretch>
        </p:blipFill>
        <p:spPr bwMode="auto">
          <a:xfrm>
            <a:off x="-108520" y="620688"/>
            <a:ext cx="5616624" cy="316835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4084" name="Picture 4" descr="https://kosygin-rgu.ru/filemanag/Uploads/kafedra/tkm/image008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0000" contrast="30000"/>
          </a:blip>
          <a:srcRect/>
          <a:stretch>
            <a:fillRect/>
          </a:stretch>
        </p:blipFill>
        <p:spPr bwMode="auto">
          <a:xfrm>
            <a:off x="0" y="3573016"/>
            <a:ext cx="5436096" cy="328498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645024" y="1359024"/>
            <a:ext cx="6858000" cy="413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 flipH="1">
            <a:off x="5004048" y="980728"/>
            <a:ext cx="4139952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5004048" y="2924944"/>
            <a:ext cx="4139952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5004048" y="4869160"/>
            <a:ext cx="4139952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5004048" y="907776"/>
            <a:ext cx="4139952" cy="595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Наша столетняя история — предмет нашей гордости. Мы обязаны помнить и знать тех, кто стоял у истоков создания нашей 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Alma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 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mater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закладывал основы университетского образования и науки: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А.Н. Кременецкий, В.В. Линде, Н.Я. 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Канарский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Н.В. Чернов, Ю.П. Зыбин, В.М. Сотников,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И.П. Страхов, В.А.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Фукин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И.А. Мартынов,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И.С. Шестакова, А.А.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Головтеева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С.И. Русаков, Л.П. Гайдаров, А.В.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Савостицкий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 Ф.М.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Пармон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Г.Н. Кукин, А.Н. Соловьев,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Н.К.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Барамбойм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Д.Н. Курсанов,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А.Н. Алявдин, Н.Г. Крохин, Н.Н. Павлов,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В.М. Родионов, Б.М. Богословский,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С.А. Павлов, Б.Я.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Макаров-Землянский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Б.А.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Бузов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 В.М.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Ключникова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 С.М.Смирнов, В.К.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Задарновский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И.В.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Моторин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И.Б.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Басс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 Т.А. Грызлова, С.И. Овчинников, С.В. Татищев, Л.И.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Замаховский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 А.И. Черемных, 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В.Е. </a:t>
            </a:r>
            <a:r>
              <a:rPr lang="ru-RU" sz="1600" b="1" dirty="0" err="1" smtClean="0">
                <a:solidFill>
                  <a:srgbClr val="204B7E"/>
                </a:solidFill>
                <a:latin typeface="Arial Narrow" pitchFamily="34" charset="0"/>
              </a:rPr>
              <a:t>Зотиков</a:t>
            </a:r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, Н.Т. Павлов, Н.Г. Новиков,</a:t>
            </a:r>
          </a:p>
          <a:p>
            <a:pPr algn="ctr"/>
            <a:r>
              <a:rPr lang="ru-RU" sz="1600" b="1" dirty="0" smtClean="0">
                <a:solidFill>
                  <a:srgbClr val="204B7E"/>
                </a:solidFill>
                <a:latin typeface="Arial Narrow" pitchFamily="34" charset="0"/>
              </a:rPr>
              <a:t> С.М. Липатов,  З.А. Роговин, Н.В. Михайлов, А.П. Малышев, П.П. Лазарев, М.М. Шемякин и многие другие.</a:t>
            </a:r>
            <a:endParaRPr lang="ru-RU" sz="16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0" y="980728"/>
            <a:ext cx="5004048" cy="5877272"/>
          </a:xfrm>
          <a:prstGeom prst="rect">
            <a:avLst/>
          </a:prstGeom>
          <a:solidFill>
            <a:schemeClr val="lt1">
              <a:alpha val="72000"/>
            </a:schemeClr>
          </a:solidFill>
          <a:ln w="19050">
            <a:solidFill>
              <a:srgbClr val="204B7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0333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3016"/>
            <a:ext cx="4932040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0" y="2276872"/>
            <a:ext cx="9144000" cy="230425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0" y="4509120"/>
            <a:ext cx="9144000" cy="234888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6" descr="https://kosygin-rgu.ru/filemanag/Uploads/institutes/is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888"/>
            <a:ext cx="2143125" cy="2143125"/>
          </a:xfrm>
          <a:prstGeom prst="rect">
            <a:avLst/>
          </a:prstGeom>
          <a:noFill/>
        </p:spPr>
      </p:pic>
      <p:pic>
        <p:nvPicPr>
          <p:cNvPr id="8" name="Picture 8" descr="https://kosygin-rgu.ru/filemanag/Uploads/institutes/ihtip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2276872"/>
            <a:ext cx="2143125" cy="2143125"/>
          </a:xfrm>
          <a:prstGeom prst="rect">
            <a:avLst/>
          </a:prstGeom>
          <a:noFill/>
        </p:spPr>
      </p:pic>
      <p:pic>
        <p:nvPicPr>
          <p:cNvPr id="9" name="Picture 2" descr="https://kosygin-rgu.ru/filemanag/Uploads/institutes/ai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14875"/>
            <a:ext cx="2143125" cy="2143125"/>
          </a:xfrm>
          <a:prstGeom prst="rect">
            <a:avLst/>
          </a:prstGeom>
          <a:noFill/>
        </p:spPr>
      </p:pic>
      <p:pic>
        <p:nvPicPr>
          <p:cNvPr id="10" name="Picture 4" descr="https://kosygin-rgu.ru/filemanag/Uploads/institutes/is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5" y="4714875"/>
            <a:ext cx="2143125" cy="2143125"/>
          </a:xfrm>
          <a:prstGeom prst="rect">
            <a:avLst/>
          </a:prstGeom>
          <a:noFill/>
        </p:spPr>
      </p:pic>
      <p:pic>
        <p:nvPicPr>
          <p:cNvPr id="11" name="Picture 12" descr="https://kosygin-rgu.ru/filemanag/Uploads/institutes/i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714875"/>
            <a:ext cx="2143125" cy="2143125"/>
          </a:xfrm>
          <a:prstGeom prst="rect">
            <a:avLst/>
          </a:prstGeom>
          <a:noFill/>
        </p:spPr>
      </p:pic>
      <p:pic>
        <p:nvPicPr>
          <p:cNvPr id="12" name="Picture 10" descr="https://kosygin-rgu.ru/filemanag/Uploads/institutes/id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4714875"/>
            <a:ext cx="2143125" cy="214312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 flipH="1">
            <a:off x="2195736" y="2276872"/>
            <a:ext cx="4752528" cy="2304256"/>
          </a:xfrm>
          <a:prstGeom prst="rect">
            <a:avLst/>
          </a:prstGeom>
          <a:solidFill>
            <a:schemeClr val="lt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H="1">
            <a:off x="0" y="0"/>
            <a:ext cx="9144000" cy="2276872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18" descr="https://kosygin-rgu.ru/filemanag/Uploads/institutes/ieim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</p:spPr>
      </p:pic>
      <p:pic>
        <p:nvPicPr>
          <p:cNvPr id="19" name="Picture 14" descr="https://kosygin-rgu.ru/filemanag/Uploads/institutes/tilp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0"/>
            <a:ext cx="2143125" cy="2143125"/>
          </a:xfrm>
          <a:prstGeom prst="rect">
            <a:avLst/>
          </a:prstGeom>
          <a:noFill/>
        </p:spPr>
      </p:pic>
      <p:pic>
        <p:nvPicPr>
          <p:cNvPr id="20" name="Picture 16" descr="https://kosygin-rgu.ru/filemanag/Uploads/institutes/ti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00875" y="0"/>
            <a:ext cx="2143125" cy="2143125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400000">
            <a:off x="3419872" y="1052736"/>
            <a:ext cx="23042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 flipH="1">
            <a:off x="2195736" y="2276872"/>
            <a:ext cx="4752528" cy="230425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2123728" y="2220543"/>
            <a:ext cx="4896544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На сегодняшний день объединенный университет обладает большим багажом опыта, знаниями в текстильной и легкой промышленности, в области дизайна и искусства, гуманитарных науках, научными достижениями, а главное новыми идеями и проектами, которые обязательно воплотятся в жизнь.</a:t>
            </a:r>
            <a:endParaRPr kumimoji="0" lang="ru-RU" sz="19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645024" y="1359024"/>
            <a:ext cx="6858000" cy="413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400608" y="1381336"/>
            <a:ext cx="5877272" cy="507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 flipH="1">
            <a:off x="5076056" y="980728"/>
            <a:ext cx="4067944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5076056" y="2924944"/>
            <a:ext cx="4067944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5076056" y="4869160"/>
            <a:ext cx="4067944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220072" y="980728"/>
            <a:ext cx="3816424" cy="5877272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Вместе с университетом росла и развивалась библиотека.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Библиотека ФГБОУ ВО «РГУ им.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А.Н. Косыгина (Технологии. Дизайн. Искусство)» является одним из ведущих структурных подразделений университета, обеспечивающим литературой и информацией учебно-воспитательный и научно-исследовательский процессы, а также центром распространения знаний, духовного и интеллектуального общения, культуры.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Фонд библиотеки РГУ им.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А. Н. Косыгина сегодня представляет собой объединенный фонд нескольких библиотек (библиотеки МГУДТ, Текстильного университета,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Института славянской культуры, Академии им. </a:t>
            </a:r>
            <a:r>
              <a:rPr lang="ru-RU" sz="1700" b="1" dirty="0" err="1" smtClean="0">
                <a:solidFill>
                  <a:srgbClr val="204B7E"/>
                </a:solidFill>
                <a:latin typeface="Arial Narrow" pitchFamily="34" charset="0"/>
              </a:rPr>
              <a:t>Маймонида</a:t>
            </a:r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) и насчитывает около 1 млн. 150 тыс. томов. </a:t>
            </a:r>
            <a:endParaRPr lang="ru-RU" sz="17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933056"/>
            <a:ext cx="4824536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Прямоугольник 35"/>
          <p:cNvSpPr/>
          <p:nvPr/>
        </p:nvSpPr>
        <p:spPr>
          <a:xfrm>
            <a:off x="1043608" y="0"/>
            <a:ext cx="824440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ru-RU" sz="4600" b="1" dirty="0" smtClean="0">
                <a:ln>
                  <a:solidFill>
                    <a:srgbClr val="FF0000"/>
                  </a:solidFill>
                </a:ln>
                <a:gradFill flip="none" rotWithShape="1">
                  <a:gsLst>
                    <a:gs pos="48000">
                      <a:srgbClr val="FFC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  <a:latin typeface="Arial Black" pitchFamily="34" charset="0"/>
              </a:rPr>
              <a:t>История библиотеки</a:t>
            </a:r>
            <a:endParaRPr lang="ru-RU" sz="4600" dirty="0">
              <a:ln>
                <a:solidFill>
                  <a:srgbClr val="FF0000"/>
                </a:solidFill>
              </a:ln>
              <a:gradFill flip="none" rotWithShape="1">
                <a:gsLst>
                  <a:gs pos="48000">
                    <a:srgbClr val="FFC0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atin typeface="Arial Black" pitchFamily="34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205364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177336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рис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1124744"/>
            <a:ext cx="482453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3203848" y="1124744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ЧИТАЛЬНЫЙ ЗАЛ</a:t>
            </a:r>
          </a:p>
          <a:p>
            <a:pPr algn="ctr"/>
            <a:r>
              <a:rPr lang="ru-RU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УЛ, МАЛАЯ КАЛУЖСКАЯ, 1</a:t>
            </a:r>
            <a:endParaRPr lang="ru-RU" sz="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H="1">
            <a:off x="5364088" y="0"/>
            <a:ext cx="3779912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3563888" y="0"/>
            <a:ext cx="183569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644008" y="5301208"/>
            <a:ext cx="4499992" cy="1556792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107504" y="980728"/>
            <a:ext cx="3888432" cy="58021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Библиотека МГУДТ была основана в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1930 г. из фондов Химико-технологического института им.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Д.И. Менделеева и Института народного хозяйства им. Г.В. Плеханова.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В первые годы своего существования библиотека комплектовалась литературой по технологии и оборудованию кожевенного, мехового, обувного производства, производства искусственной кожи, а также литературой для экономистов вышеуказанных отраслей.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В 1938 г. в институте был открыт силикатный факультет, и библиотека начала комплектоваться литературой по силикатной промышленности.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Факультет просуществовал 9 лет и в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1947 г. был передан в МХТИ им.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Д.И. Менделеева, а вместе с ним была и передана вся литература по силикатной промышленности.</a:t>
            </a:r>
            <a:endParaRPr lang="ru-RU" sz="17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153604" name="Picture 4" descr="https://cdn1.ozone.ru/multimedia/100031146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3356992"/>
            <a:ext cx="2016224" cy="2736304"/>
          </a:xfrm>
          <a:prstGeom prst="rect">
            <a:avLst/>
          </a:prstGeom>
          <a:noFill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980728"/>
            <a:ext cx="7200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69224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Рисунок 4" descr="G:\книги обувь\зыбин анохин техн.изд. из кожи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1772816"/>
            <a:ext cx="190770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https://sheba.spb.ru/delo/img/xtehno-krash-1981.jpg.pagespeed.ic.OlnSkLBAf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00192" y="4077072"/>
            <a:ext cx="1944216" cy="2664296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Рисунок 6" descr="G:\книги обувь\шув общая технология обуви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1960" y="188640"/>
            <a:ext cx="1944687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14" descr="G:\книги обувь\лиокумович основы проектир.обуви 196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908907">
            <a:off x="6054528" y="285527"/>
            <a:ext cx="18220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076056" y="1484784"/>
            <a:ext cx="3888432" cy="452431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В то же время в наш университет из Московского текстильного института передали швейную специальность и литературу по швейному производству.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В 1940 г. в фонд библиотеки был пополнен книгами из фонда библиотеки Промышленной академии. 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В 1930 г. библиотека института насчитывала  7 тыс. книг, а в 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1940 г. – 200 тыс. 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В тридцатые годы, помимо формирования фонда учебной и научной литературы, стал заметно развиваться и фонд художественной литературы.</a:t>
            </a:r>
            <a:endParaRPr lang="ru-RU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80728"/>
            <a:ext cx="7200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0333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" descr="https://cdn1.ozone.ru/multimedia/10007350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609702">
            <a:off x="2321028" y="1405440"/>
            <a:ext cx="1987870" cy="2803411"/>
          </a:xfrm>
          <a:prstGeom prst="rect">
            <a:avLst/>
          </a:prstGeom>
          <a:noFill/>
        </p:spPr>
      </p:pic>
      <p:pic>
        <p:nvPicPr>
          <p:cNvPr id="36" name="Picture 8" descr="https://media2.24aul.ru/imgs/5bbb9f89df7b2200018d46fa/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1124744"/>
            <a:ext cx="2088232" cy="2948193"/>
          </a:xfrm>
          <a:prstGeom prst="rect">
            <a:avLst/>
          </a:prstGeom>
          <a:noFill/>
        </p:spPr>
      </p:pic>
      <p:pic>
        <p:nvPicPr>
          <p:cNvPr id="37" name="Picture 4" descr="https://cook.minemshop.ru/image/102134388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3717032"/>
            <a:ext cx="2016223" cy="2896643"/>
          </a:xfrm>
          <a:prstGeom prst="rect">
            <a:avLst/>
          </a:prstGeom>
          <a:noFill/>
        </p:spPr>
      </p:pic>
      <p:pic>
        <p:nvPicPr>
          <p:cNvPr id="38" name="Picture 10" descr="https://rusbuk.ru/uploads/books/907205/a5f15d0509242ca1a72791fe472e6cd2ab6f5417Max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922926">
            <a:off x="2413234" y="3674887"/>
            <a:ext cx="1888310" cy="277015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212976" y="926976"/>
            <a:ext cx="6858000" cy="500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868660" y="1849388"/>
            <a:ext cx="5877272" cy="413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1340768"/>
            <a:ext cx="4139952" cy="516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Библиотека текстильного института была основана в ноябре 1922 г. на базе книжных фондов библиотек прядильно-ткацкого училища, ремесленного училища им.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К.Т. </a:t>
            </a:r>
            <a:r>
              <a:rPr lang="ru-RU" sz="1700" b="1" dirty="0" err="1" smtClean="0">
                <a:solidFill>
                  <a:srgbClr val="204B7E"/>
                </a:solidFill>
                <a:latin typeface="Arial Narrow" pitchFamily="34" charset="0"/>
              </a:rPr>
              <a:t>Солдатенкова</a:t>
            </a:r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 и ценной коллекции книг профессора  А.Н. Кременецкого и содержала 3,5 тыс.экземпляров.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После передачи текстильных отделений Московского высшего технического училища (1929 г.) и Московского института народного хозяйства им. Г.В. Плеханова (1930 г.) Московскому текстильному институту фонд библиотеки в 1935 г. составлял более </a:t>
            </a:r>
          </a:p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140 тыс. экз. В библиотеке была собрана вся вышедшая к тому времени литература по текстильному производству, инженерным, </a:t>
            </a:r>
            <a:r>
              <a:rPr lang="ru-RU" sz="1700" b="1" dirty="0" err="1" smtClean="0">
                <a:solidFill>
                  <a:srgbClr val="204B7E"/>
                </a:solidFill>
                <a:latin typeface="Arial Narrow" pitchFamily="34" charset="0"/>
              </a:rPr>
              <a:t>естесственно-научным</a:t>
            </a:r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 и общественно-политическим дисциплинам.</a:t>
            </a:r>
            <a:endParaRPr lang="ru-RU" sz="17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241232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9" descr="https://ozon-st.cdn.ngenix.net/multimedia/10005867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71279">
            <a:off x="6525445" y="1638419"/>
            <a:ext cx="1938145" cy="267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6" descr="https://i.livelib.ru/boocover/1001225099/200/b11d/Fridrih_Shener__Kruzhevo._Tehnologiya_ruchnogo_i_mashinnogo_izgotovleniy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1124744"/>
            <a:ext cx="18722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 descr="https://urss.ru/covers_ru/65271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24128" y="3933056"/>
            <a:ext cx="1944216" cy="2763688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645024" y="1359024"/>
            <a:ext cx="6858000" cy="413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400608" y="1381336"/>
            <a:ext cx="5877272" cy="507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148064" y="1484784"/>
            <a:ext cx="3888432" cy="452431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К 1949 г. фонд библиотеки  составил более 326 тыс. экз. Большую часть новых поступлений составляла учебная литература. Хорошо был налажен книгообмен со странами народной демократии, откуда поступали книги и журналы.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В 2015 г. в качестве структурных подразделений к МГУДТ присоединились Институт славянской культуры  и Академия им. </a:t>
            </a:r>
            <a:r>
              <a:rPr lang="ru-RU" b="1" dirty="0" err="1" smtClean="0">
                <a:solidFill>
                  <a:srgbClr val="204B7E"/>
                </a:solidFill>
                <a:latin typeface="Arial Narrow" pitchFamily="34" charset="0"/>
              </a:rPr>
              <a:t>Маймонида</a:t>
            </a:r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, пополнив фонд библиотеки различными видами отечественных и зарубежных изданий по естествознанию, лингвистике, искусству.  </a:t>
            </a:r>
          </a:p>
        </p:txBody>
      </p:sp>
      <p:pic>
        <p:nvPicPr>
          <p:cNvPr id="27" name="Picture 4" descr="http://biblio.kosygin-rgu.ru/jirbis2/components/com_irbis/images/covers/13/9887/13988729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566885">
            <a:off x="590023" y="1390032"/>
            <a:ext cx="1669452" cy="2356274"/>
          </a:xfrm>
          <a:prstGeom prst="rect">
            <a:avLst/>
          </a:prstGeom>
          <a:noFill/>
        </p:spPr>
      </p:pic>
      <p:pic>
        <p:nvPicPr>
          <p:cNvPr id="28" name="Picture 8" descr="http://biblio.kosygin-rgu.ru/jirbis2/components/com_irbis/images/covers/65/7842/65784273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861048"/>
            <a:ext cx="1905000" cy="2400301"/>
          </a:xfrm>
          <a:prstGeom prst="rect">
            <a:avLst/>
          </a:prstGeom>
          <a:noFill/>
        </p:spPr>
      </p:pic>
      <p:pic>
        <p:nvPicPr>
          <p:cNvPr id="29" name="Picture 10" descr="http://biblio.kosygin-rgu.ru/jirbis2/components/com_irbis/images/covers/-1/0053/-100532737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7744" y="1196752"/>
            <a:ext cx="1656184" cy="2376264"/>
          </a:xfrm>
          <a:prstGeom prst="rect">
            <a:avLst/>
          </a:prstGeom>
          <a:noFill/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980728"/>
            <a:ext cx="7200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10532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22" descr="http://biblio.kosygin-rgu.ru/jirbis2/components/com_irbis/images/covers/17/3305/17330575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373150">
            <a:off x="3461753" y="2629059"/>
            <a:ext cx="1552575" cy="2381250"/>
          </a:xfrm>
          <a:prstGeom prst="rect">
            <a:avLst/>
          </a:prstGeom>
          <a:noFill/>
        </p:spPr>
      </p:pic>
      <p:pic>
        <p:nvPicPr>
          <p:cNvPr id="38" name="Picture 20" descr="http://biblio.kosygin-rgu.ru/jirbis2/components/com_irbis/images/covers/13/2525/132525219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95736" y="4293096"/>
            <a:ext cx="1656184" cy="2348880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633364" y="-652636"/>
            <a:ext cx="587727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504" y="1628800"/>
            <a:ext cx="3672408" cy="48013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Сегодня библиотека ФГБОУ ВО 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«РГУ им.  А.Н. Косыгина» является одной из немногих библиотек, специализирующейся на литературе по технологии, конструированию  и моделированию в кожевенно-обувной и швейной промышленности, а также технологии текстильного производства. </a:t>
            </a:r>
          </a:p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Представлена литература по технологии кожи и меха, технологии искусственных кож, экологии, дизайну, </a:t>
            </a:r>
            <a:r>
              <a:rPr lang="ru-RU" b="1" dirty="0" err="1" smtClean="0">
                <a:solidFill>
                  <a:srgbClr val="204B7E"/>
                </a:solidFill>
                <a:latin typeface="Arial Narrow" pitchFamily="34" charset="0"/>
              </a:rPr>
              <a:t>мехатронике</a:t>
            </a:r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, информационным технологиям, экономике и многим другим отраслям знания. </a:t>
            </a:r>
            <a:endParaRPr lang="ru-RU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30" name="Picture 7" descr="http://www.rosflaxhemp.ru/img/work/article/s_a_333_10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3501008"/>
            <a:ext cx="1944216" cy="2887217"/>
          </a:xfrm>
          <a:prstGeom prst="rect">
            <a:avLst/>
          </a:prstGeom>
          <a:noFill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980728"/>
            <a:ext cx="7200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097216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" descr="http://znanium.com/images/0504/5045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031603">
            <a:off x="3609331" y="436366"/>
            <a:ext cx="2066044" cy="264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 descr="Обложка Петушкова Г.И. Трансформативное формообразование в ДИЗАЙНЕ КОСТЮМА: Дизайн костюма: Теоретические и экспериментальные основы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508110">
            <a:off x="5646811" y="354408"/>
            <a:ext cx="2033211" cy="2801666"/>
          </a:xfrm>
          <a:prstGeom prst="rect">
            <a:avLst/>
          </a:prstGeom>
          <a:noFill/>
        </p:spPr>
      </p:pic>
      <p:pic>
        <p:nvPicPr>
          <p:cNvPr id="37" name="Picture 5" descr="http://static.velib.com/files/C5/41/48/C54148E0836C8779BD3FC24DC48286B6.cover_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57092" y="1628800"/>
            <a:ext cx="1886908" cy="267543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4" descr="https://img-gorod.ru/23/861/2386151_detai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72200" y="3861048"/>
            <a:ext cx="194421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633364" y="-652636"/>
            <a:ext cx="587727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79512" y="1486350"/>
            <a:ext cx="2592288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204B7E"/>
                </a:solidFill>
                <a:latin typeface="Arial Narrow" pitchFamily="34" charset="0"/>
              </a:rPr>
              <a:t>В отделе редких книг представлены издания с 1800 года. Некоторые из них имеют эксклюзивное оформление, свойственное профилю нашего университета. Собрание и сохранность раритетных изданий в отделе библиотеки – это заслуга старейших работников библиотеки, т.к. этот фонд формировался с самого начала существования университета.</a:t>
            </a:r>
            <a:endParaRPr lang="ru-RU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28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9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980728"/>
            <a:ext cx="7200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54912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1268760"/>
            <a:ext cx="4536504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1340768"/>
            <a:ext cx="230510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280180">
            <a:off x="2898902" y="2727314"/>
            <a:ext cx="4336337" cy="344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2276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0" y="0"/>
            <a:ext cx="3059832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3059832" y="0"/>
            <a:ext cx="3024336" cy="685800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084168" y="0"/>
            <a:ext cx="3059832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276872"/>
            <a:ext cx="305983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597352"/>
            <a:ext cx="3059832" cy="2606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0"/>
            <a:ext cx="5580112" cy="692696"/>
          </a:xfrm>
          <a:prstGeom prst="rect">
            <a:avLst/>
          </a:prstGeom>
          <a:noFill/>
        </p:spPr>
      </p:pic>
      <p:pic>
        <p:nvPicPr>
          <p:cNvPr id="3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76256" cy="692696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0" y="764704"/>
            <a:ext cx="3059832" cy="1944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3059832" y="764704"/>
            <a:ext cx="3024336" cy="216024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6084168" y="764704"/>
            <a:ext cx="3059832" cy="2132856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0" y="692696"/>
            <a:ext cx="914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Начата работа по оцифровке фонда редких книг.</a:t>
            </a:r>
            <a:endParaRPr lang="ru-RU" sz="17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92696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3039936" y="3804641"/>
            <a:ext cx="6128134" cy="4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055803" y="3769804"/>
            <a:ext cx="6128134" cy="4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3429000"/>
            <a:ext cx="223224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052736"/>
            <a:ext cx="23042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3501008"/>
            <a:ext cx="216024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43996">
            <a:off x="6223588" y="963091"/>
            <a:ext cx="2198228" cy="318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1960" y="1052736"/>
            <a:ext cx="216024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9757146">
            <a:off x="4693831" y="3512493"/>
            <a:ext cx="208823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2276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0" y="0"/>
            <a:ext cx="3059832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3059832" y="0"/>
            <a:ext cx="3024336" cy="685800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084168" y="0"/>
            <a:ext cx="3059832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276872"/>
            <a:ext cx="305983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6597352"/>
            <a:ext cx="3059832" cy="2606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0"/>
            <a:ext cx="5580112" cy="692696"/>
          </a:xfrm>
          <a:prstGeom prst="rect">
            <a:avLst/>
          </a:prstGeom>
          <a:noFill/>
        </p:spPr>
      </p:pic>
      <p:pic>
        <p:nvPicPr>
          <p:cNvPr id="3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76256" cy="692696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0" y="764704"/>
            <a:ext cx="3059832" cy="1944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3059832" y="764704"/>
            <a:ext cx="3024336" cy="216024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6084168" y="764704"/>
            <a:ext cx="3059832" cy="2132856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0" y="692696"/>
            <a:ext cx="914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204B7E"/>
                </a:solidFill>
                <a:latin typeface="Arial Narrow" pitchFamily="34" charset="0"/>
              </a:rPr>
              <a:t>Начата работа по оцифровке фонда редких книг.</a:t>
            </a:r>
            <a:endParaRPr lang="ru-RU" sz="1700" b="1" dirty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92696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3039936" y="3804641"/>
            <a:ext cx="6128134" cy="4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055803" y="3769804"/>
            <a:ext cx="6128134" cy="4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268760"/>
            <a:ext cx="403244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6024450" y="3200686"/>
            <a:ext cx="3611315" cy="262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3968" y="1340768"/>
            <a:ext cx="245824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H="1">
            <a:off x="0" y="0"/>
            <a:ext cx="2915816" cy="980728"/>
          </a:xfrm>
          <a:prstGeom prst="rect">
            <a:avLst/>
          </a:prstGeom>
          <a:solidFill>
            <a:srgbClr val="125FD0">
              <a:alpha val="72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843808" y="0"/>
            <a:ext cx="2160240" cy="980728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106" name="AutoShape 2" descr="http://nf.misis.ru/images/news/18-04-16/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056" cy="98072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9208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645024" y="1359024"/>
            <a:ext cx="6858000" cy="413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1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76256" cy="980728"/>
          </a:xfrm>
          <a:prstGeom prst="rect">
            <a:avLst/>
          </a:prstGeom>
          <a:noFill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400608" y="1381336"/>
            <a:ext cx="5877272" cy="507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 flipH="1">
            <a:off x="5364088" y="980728"/>
            <a:ext cx="3779912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5364088" y="2924944"/>
            <a:ext cx="3779912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5364088" y="4869160"/>
            <a:ext cx="3779912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364088" y="1196752"/>
            <a:ext cx="377991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Библиотека сегодня играет немаловажную роль не только в учебном , но и в научном процессе университета, способствует повышению рейтинга вуза и его  публикационной активности в РИНЦ, международных реферативных базах данных </a:t>
            </a:r>
            <a:r>
              <a:rPr lang="en-US" sz="1750" b="1" dirty="0" smtClean="0">
                <a:solidFill>
                  <a:srgbClr val="204B7E"/>
                </a:solidFill>
                <a:latin typeface="Arial Narrow" pitchFamily="34" charset="0"/>
              </a:rPr>
              <a:t>Web of S</a:t>
            </a:r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с</a:t>
            </a:r>
            <a:r>
              <a:rPr lang="en-US" sz="1750" b="1" dirty="0" err="1" smtClean="0">
                <a:solidFill>
                  <a:srgbClr val="204B7E"/>
                </a:solidFill>
                <a:latin typeface="Arial Narrow" pitchFamily="34" charset="0"/>
              </a:rPr>
              <a:t>ience</a:t>
            </a:r>
            <a:r>
              <a:rPr lang="en-US" sz="1750" b="1" dirty="0" smtClean="0">
                <a:solidFill>
                  <a:srgbClr val="204B7E"/>
                </a:solidFill>
                <a:latin typeface="Arial Narrow" pitchFamily="34" charset="0"/>
              </a:rPr>
              <a:t> </a:t>
            </a:r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и  </a:t>
            </a:r>
            <a:r>
              <a:rPr lang="ru-RU" sz="1750" b="1" dirty="0" err="1" smtClean="0">
                <a:solidFill>
                  <a:srgbClr val="204B7E"/>
                </a:solidFill>
                <a:latin typeface="Arial Narrow" pitchFamily="34" charset="0"/>
              </a:rPr>
              <a:t>Scopus</a:t>
            </a:r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 . </a:t>
            </a:r>
          </a:p>
          <a:p>
            <a:pPr algn="ctr"/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Библиотека провела большую работу по корректировке профиля университета и добавлению ранее не привязанных к профилю университета публикаций в международных базах данных </a:t>
            </a:r>
            <a:r>
              <a:rPr lang="en-US" sz="1750" b="1" dirty="0" smtClean="0">
                <a:solidFill>
                  <a:srgbClr val="204B7E"/>
                </a:solidFill>
                <a:latin typeface="Arial Narrow" pitchFamily="34" charset="0"/>
              </a:rPr>
              <a:t>Web of S</a:t>
            </a:r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с</a:t>
            </a:r>
            <a:r>
              <a:rPr lang="en-US" sz="1750" b="1" dirty="0" err="1" smtClean="0">
                <a:solidFill>
                  <a:srgbClr val="204B7E"/>
                </a:solidFill>
                <a:latin typeface="Arial Narrow" pitchFamily="34" charset="0"/>
              </a:rPr>
              <a:t>ience</a:t>
            </a:r>
            <a:r>
              <a:rPr lang="en-US" sz="1750" b="1" dirty="0" smtClean="0">
                <a:solidFill>
                  <a:srgbClr val="204B7E"/>
                </a:solidFill>
                <a:latin typeface="Arial Narrow" pitchFamily="34" charset="0"/>
              </a:rPr>
              <a:t> </a:t>
            </a:r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и  </a:t>
            </a:r>
            <a:r>
              <a:rPr lang="ru-RU" sz="1750" b="1" dirty="0" err="1" smtClean="0">
                <a:solidFill>
                  <a:srgbClr val="204B7E"/>
                </a:solidFill>
                <a:latin typeface="Arial Narrow" pitchFamily="34" charset="0"/>
              </a:rPr>
              <a:t>Scopus</a:t>
            </a:r>
            <a:r>
              <a:rPr lang="ru-RU" sz="1750" b="1" dirty="0" smtClean="0">
                <a:solidFill>
                  <a:srgbClr val="204B7E"/>
                </a:solidFill>
                <a:latin typeface="Arial Narrow" pitchFamily="34" charset="0"/>
              </a:rPr>
              <a:t>, объединив, таким образом, разрозненные профили организации в единый и увеличив общее количество публикаций университета.</a:t>
            </a:r>
          </a:p>
          <a:p>
            <a:pPr algn="ctr"/>
            <a:endParaRPr lang="ru-RU" b="1" dirty="0" smtClean="0">
              <a:solidFill>
                <a:srgbClr val="204B7E"/>
              </a:solidFill>
              <a:latin typeface="Arial Narrow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645024"/>
            <a:ext cx="5292080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980728"/>
            <a:ext cx="529208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39336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7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73016"/>
            <a:ext cx="5292080" cy="7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0"/>
            <a:ext cx="6012160" cy="98072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0"/>
            <a:ext cx="5580112" cy="980728"/>
          </a:xfrm>
          <a:prstGeom prst="rect">
            <a:avLst/>
          </a:prstGeom>
          <a:noFill/>
        </p:spPr>
      </p:pic>
      <p:pic>
        <p:nvPicPr>
          <p:cNvPr id="21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020272" cy="98072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 flipH="1">
            <a:off x="0" y="980728"/>
            <a:ext cx="9144000" cy="194421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0" y="2924944"/>
            <a:ext cx="9144000" cy="1944216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0" y="4869160"/>
            <a:ext cx="9144000" cy="198884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2141568"/>
            <a:ext cx="320384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Преподавателями нашего ВУЗа опубликовано большое число научных статьи в российских и зарубежных профильных журналах, входящих в РИНЦ, международные базы данных </a:t>
            </a:r>
            <a:r>
              <a:rPr lang="en-US" sz="1900" b="1" dirty="0" smtClean="0">
                <a:solidFill>
                  <a:srgbClr val="204B7E"/>
                </a:solidFill>
                <a:latin typeface="Arial Narrow" pitchFamily="34" charset="0"/>
              </a:rPr>
              <a:t>Web of science </a:t>
            </a:r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 и </a:t>
            </a:r>
            <a:r>
              <a:rPr lang="en-US" sz="1900" b="1" dirty="0" smtClean="0">
                <a:solidFill>
                  <a:srgbClr val="204B7E"/>
                </a:solidFill>
                <a:latin typeface="Arial Narrow" pitchFamily="34" charset="0"/>
              </a:rPr>
              <a:t>Scopus.</a:t>
            </a:r>
            <a:r>
              <a:rPr lang="ru-RU" sz="1900" b="1" dirty="0" smtClean="0">
                <a:solidFill>
                  <a:srgbClr val="204B7E"/>
                </a:solidFill>
                <a:latin typeface="Arial Narrow" pitchFamily="34" charset="0"/>
              </a:rPr>
              <a:t> 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331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98720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980728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6165448" y="3879448"/>
            <a:ext cx="5877272" cy="7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74" name="AutoShape 18" descr="https://my-bookshop.ru/image/10147457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82" name="AutoShape 26" descr="https://infra-m.ru/upload/iblock/25b/1071328.resiz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84" name="AutoShape 28" descr="https://infra-m.ru/upload/iblock/25b/1071328.resiz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86" name="AutoShape 30" descr="https://infra-m.ru/upload/iblock/25b/1071328.resiz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6" name="Picture 2" descr="https://elibrary.ru/titles/1803/180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4005064"/>
            <a:ext cx="936104" cy="14401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47110" name="Picture 6" descr="https://elibrary.ru/titles/352/35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3645024"/>
            <a:ext cx="952500" cy="1428750"/>
          </a:xfrm>
          <a:prstGeom prst="rect">
            <a:avLst/>
          </a:prstGeom>
          <a:noFill/>
        </p:spPr>
      </p:pic>
      <p:pic>
        <p:nvPicPr>
          <p:cNvPr id="47118" name="Picture 14" descr="https://elibrary.ru/titles/51293/51293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00392" y="1052736"/>
            <a:ext cx="936104" cy="1368152"/>
          </a:xfrm>
          <a:prstGeom prst="rect">
            <a:avLst/>
          </a:prstGeom>
          <a:noFill/>
          <a:ln>
            <a:solidFill>
              <a:srgbClr val="21377D"/>
            </a:solidFill>
          </a:ln>
        </p:spPr>
      </p:pic>
      <p:pic>
        <p:nvPicPr>
          <p:cNvPr id="47124" name="Picture 20" descr="https://elibrary.ru/titles/7955/7955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1268760"/>
            <a:ext cx="936104" cy="1368152"/>
          </a:xfrm>
          <a:prstGeom prst="rect">
            <a:avLst/>
          </a:prstGeom>
          <a:noFill/>
          <a:ln>
            <a:solidFill>
              <a:srgbClr val="21377D"/>
            </a:solidFill>
          </a:ln>
        </p:spPr>
      </p:pic>
      <p:pic>
        <p:nvPicPr>
          <p:cNvPr id="47126" name="Picture 22" descr="https://elibrary.ru/titles/56662/56662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1556792"/>
            <a:ext cx="952500" cy="122872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47142" name="Picture 38" descr="https://elibrary.ru/titles/25980/25980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52320" y="4509120"/>
            <a:ext cx="952500" cy="1440160"/>
          </a:xfrm>
          <a:prstGeom prst="rect">
            <a:avLst/>
          </a:prstGeom>
          <a:noFill/>
        </p:spPr>
      </p:pic>
      <p:pic>
        <p:nvPicPr>
          <p:cNvPr id="44" name="Picture 34" descr="https://elibrary.ru/titles/7947/7947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03848" y="1052736"/>
            <a:ext cx="1008112" cy="1368152"/>
          </a:xfrm>
          <a:prstGeom prst="rect">
            <a:avLst/>
          </a:prstGeom>
          <a:noFill/>
        </p:spPr>
      </p:pic>
      <p:pic>
        <p:nvPicPr>
          <p:cNvPr id="45" name="Picture 12" descr="https://elibrary.ru/titles/52036/52036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79912" y="1268760"/>
            <a:ext cx="952500" cy="1333501"/>
          </a:xfrm>
          <a:prstGeom prst="rect">
            <a:avLst/>
          </a:prstGeom>
          <a:noFill/>
        </p:spPr>
      </p:pic>
      <p:pic>
        <p:nvPicPr>
          <p:cNvPr id="50" name="Picture 24" descr="https://elibrary.ru/itemfiles/0/3/7/6/4/2/8/6/0/6a593636-6a05-47b3-ac89-3292f4fdca35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56176" y="1916832"/>
            <a:ext cx="936104" cy="1368152"/>
          </a:xfrm>
          <a:prstGeom prst="rect">
            <a:avLst/>
          </a:prstGeom>
          <a:noFill/>
          <a:ln>
            <a:solidFill>
              <a:srgbClr val="21377D"/>
            </a:solidFill>
          </a:ln>
        </p:spPr>
      </p:pic>
      <p:pic>
        <p:nvPicPr>
          <p:cNvPr id="52" name="Picture 26" descr="https://elibrary.ru/titles/26674/26674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55976" y="1556792"/>
            <a:ext cx="952500" cy="1343026"/>
          </a:xfrm>
          <a:prstGeom prst="rect">
            <a:avLst/>
          </a:prstGeom>
          <a:noFill/>
        </p:spPr>
      </p:pic>
      <p:pic>
        <p:nvPicPr>
          <p:cNvPr id="53" name="Picture 30" descr="https://elibrary.ru/itemfiles/0/4/1/1/9/0/3/5/8/e650ca6a-7459-4608-897f-32a7885b196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48064" y="1916832"/>
            <a:ext cx="936104" cy="136815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55" name="Picture 36" descr="https://elibrary.ru/titles/4602/4602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7984" y="4005064"/>
            <a:ext cx="936104" cy="14401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6" name="Picture 18" descr="https://elibrary.ru/titles/1496/1496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51920" y="4581128"/>
            <a:ext cx="952500" cy="1428750"/>
          </a:xfrm>
          <a:prstGeom prst="rect">
            <a:avLst/>
          </a:prstGeom>
          <a:noFill/>
        </p:spPr>
      </p:pic>
      <p:pic>
        <p:nvPicPr>
          <p:cNvPr id="57" name="Picture 8" descr="https://elibrary.ru/titles/1739/1739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48064" y="3645024"/>
            <a:ext cx="952500" cy="1428750"/>
          </a:xfrm>
          <a:prstGeom prst="rect">
            <a:avLst/>
          </a:prstGeom>
          <a:noFill/>
        </p:spPr>
      </p:pic>
      <p:pic>
        <p:nvPicPr>
          <p:cNvPr id="58" name="Picture 40" descr="https://elibrary.ru/titles/7959/7959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275856" y="5301208"/>
            <a:ext cx="936104" cy="144016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9" name="Picture 28" descr="https://elibrary.ru/titles/28813/28813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028384" y="5373216"/>
            <a:ext cx="952500" cy="137160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2276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0" y="0"/>
            <a:ext cx="3059832" cy="6741368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3059832" y="0"/>
            <a:ext cx="3024336" cy="685800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084168" y="0"/>
            <a:ext cx="3059832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276872"/>
            <a:ext cx="305983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0"/>
            <a:ext cx="5580112" cy="692696"/>
          </a:xfrm>
          <a:prstGeom prst="rect">
            <a:avLst/>
          </a:prstGeom>
          <a:noFill/>
        </p:spPr>
      </p:pic>
      <p:pic>
        <p:nvPicPr>
          <p:cNvPr id="30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76256" cy="692696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0" y="764704"/>
            <a:ext cx="3059832" cy="1944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3059832" y="764704"/>
            <a:ext cx="3024336" cy="2160240"/>
          </a:xfrm>
          <a:prstGeom prst="rect">
            <a:avLst/>
          </a:prstGeom>
          <a:solidFill>
            <a:srgbClr val="6AA1F2">
              <a:alpha val="71765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6084168" y="764704"/>
            <a:ext cx="3059832" cy="2132856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92696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785991"/>
            <a:ext cx="9144000" cy="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Прямоугольник 34"/>
          <p:cNvSpPr/>
          <p:nvPr/>
        </p:nvSpPr>
        <p:spPr>
          <a:xfrm flipH="1">
            <a:off x="0" y="1556792"/>
            <a:ext cx="9144000" cy="4464496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700808"/>
            <a:ext cx="9144000" cy="12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0" y="5805264"/>
            <a:ext cx="9144000" cy="12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s://avatars.mds.yandex.net/get-pdb/1514218/c08b4a44-32d8-49d9-9450-5faf80d78ce0/s1200?webp=false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916832"/>
            <a:ext cx="9144000" cy="374441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179512" y="2420888"/>
            <a:ext cx="8784976" cy="2664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0" y="2492896"/>
            <a:ext cx="9144000" cy="255454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В разные годы существования университета руководство библиотекой осуществляли директора: </a:t>
            </a:r>
          </a:p>
          <a:p>
            <a:pPr algn="ctr"/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Слуцкина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М.И., Зорина Н.Н.,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Купчинский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А.П.,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Астрономова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Л.Е.,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Сердцева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З.К., Сергеев Н.П., </a:t>
            </a:r>
          </a:p>
          <a:p>
            <a:pPr algn="ctr"/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Шаброва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З.А.,Чалганская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О.И.,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Балакирева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О.П.,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Каретникова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Н.Н., Трофимова А.Т.,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Бурнос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Н.П.,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Сенаторова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. Г.С., Хорева Г.И., Лаврова С.Б., Яшина С.Н., Жаворонкова Н.М., Сысоев Г.А., Кузнецова Н.Г., Арсентьева Н.С., Савельева М.А. </a:t>
            </a:r>
          </a:p>
          <a:p>
            <a:pPr algn="ctr"/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С 2009 г. по настоящее время библиотекой руководит </a:t>
            </a:r>
            <a:r>
              <a:rPr lang="ru-RU" sz="1600" b="1" dirty="0" err="1" smtClean="0">
                <a:solidFill>
                  <a:srgbClr val="21377D"/>
                </a:solidFill>
                <a:latin typeface="Arial Narrow" pitchFamily="34" charset="0"/>
              </a:rPr>
              <a:t>Недбаевская</a:t>
            </a:r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 Н.П. </a:t>
            </a:r>
          </a:p>
          <a:p>
            <a:pPr algn="ctr"/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При ее непосредственном и активном участии библиотека продолжает успешно развиваться, совершенствуются и используются  новые формы и методы в работе в соответствии с задачами, которые диктует время. Но, безусловно, достижение поставленных целей и развитие библиотеки </a:t>
            </a:r>
          </a:p>
          <a:p>
            <a:pPr algn="ctr"/>
            <a:r>
              <a:rPr lang="ru-RU" sz="1600" b="1" dirty="0" smtClean="0">
                <a:solidFill>
                  <a:srgbClr val="21377D"/>
                </a:solidFill>
                <a:latin typeface="Arial Narrow" pitchFamily="34" charset="0"/>
              </a:rPr>
              <a:t>было бы невозможно без ежедневного кропотливого труда всего коллектива.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00808"/>
          </a:xfrm>
          <a:prstGeom prst="rect">
            <a:avLst/>
          </a:prstGeom>
          <a:noFill/>
        </p:spPr>
      </p:pic>
      <p:pic>
        <p:nvPicPr>
          <p:cNvPr id="6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57192"/>
            <a:ext cx="9144000" cy="1700808"/>
          </a:xfrm>
          <a:prstGeom prst="rect">
            <a:avLst/>
          </a:prstGeom>
          <a:noFill/>
        </p:spPr>
      </p:pic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0"/>
            <a:ext cx="201622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157192"/>
            <a:ext cx="201622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 flipH="1">
            <a:off x="0" y="2276872"/>
            <a:ext cx="9144000" cy="234888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707904" y="1052736"/>
            <a:ext cx="17281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123728" y="2690336"/>
            <a:ext cx="48245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chemeClr val="bg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Открывая новый век истории нашего университета, мы уверены — он будет не менее славным, чем прошедший.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chemeClr val="bg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Все только начинается!</a:t>
            </a:r>
            <a:endParaRPr lang="ru-RU" sz="2200" b="1" dirty="0" smtClean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348880"/>
            <a:ext cx="9144000" cy="12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0" y="4437112"/>
            <a:ext cx="9144000" cy="12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00808"/>
          </a:xfrm>
          <a:prstGeom prst="rect">
            <a:avLst/>
          </a:prstGeom>
          <a:noFill/>
        </p:spPr>
      </p:pic>
      <p:pic>
        <p:nvPicPr>
          <p:cNvPr id="6" name="Picture 5" descr="C:\Users\Библиотекарь\Desktop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57192"/>
            <a:ext cx="9144000" cy="1700808"/>
          </a:xfrm>
          <a:prstGeom prst="rect">
            <a:avLst/>
          </a:prstGeom>
          <a:noFill/>
        </p:spPr>
      </p:pic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0"/>
            <a:ext cx="201622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157192"/>
            <a:ext cx="201622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 flipH="1">
            <a:off x="0" y="2276872"/>
            <a:ext cx="9144000" cy="2348880"/>
          </a:xfrm>
          <a:prstGeom prst="rect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564904"/>
            <a:ext cx="9144000" cy="12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0" y="4221088"/>
            <a:ext cx="9144000" cy="12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959932" y="-63388"/>
            <a:ext cx="1080120" cy="705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259632" y="3170876"/>
            <a:ext cx="6480720" cy="584775"/>
          </a:xfrm>
          <a:prstGeom prst="rect">
            <a:avLst/>
          </a:prstGeom>
          <a:solidFill>
            <a:srgbClr val="85D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СПАСИБО ЗА ВНИМАНИЕ!</a:t>
            </a:r>
            <a:endParaRPr kumimoji="0" lang="ru-RU" sz="32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9519</TotalTime>
  <Words>1122</Words>
  <Application>Microsoft Office PowerPoint</Application>
  <PresentationFormat>Экран (4:3)</PresentationFormat>
  <Paragraphs>118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Елена</cp:lastModifiedBy>
  <cp:revision>490</cp:revision>
  <dcterms:created xsi:type="dcterms:W3CDTF">2017-06-05T08:01:00Z</dcterms:created>
  <dcterms:modified xsi:type="dcterms:W3CDTF">2020-06-02T21:09:44Z</dcterms:modified>
</cp:coreProperties>
</file>